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1"/>
  </p:handoutMasterIdLst>
  <p:sldIdLst>
    <p:sldId id="256" r:id="rId2"/>
    <p:sldId id="421" r:id="rId3"/>
    <p:sldId id="465" r:id="rId4"/>
    <p:sldId id="467" r:id="rId5"/>
    <p:sldId id="464" r:id="rId6"/>
    <p:sldId id="439" r:id="rId7"/>
    <p:sldId id="440" r:id="rId8"/>
    <p:sldId id="466" r:id="rId9"/>
    <p:sldId id="462" r:id="rId10"/>
    <p:sldId id="441" r:id="rId11"/>
    <p:sldId id="453" r:id="rId12"/>
    <p:sldId id="456" r:id="rId13"/>
    <p:sldId id="454" r:id="rId14"/>
    <p:sldId id="435" r:id="rId15"/>
    <p:sldId id="422" r:id="rId16"/>
    <p:sldId id="437" r:id="rId17"/>
    <p:sldId id="431" r:id="rId18"/>
    <p:sldId id="442" r:id="rId19"/>
    <p:sldId id="449" r:id="rId20"/>
    <p:sldId id="444" r:id="rId21"/>
    <p:sldId id="447" r:id="rId22"/>
    <p:sldId id="424" r:id="rId23"/>
    <p:sldId id="425" r:id="rId24"/>
    <p:sldId id="426" r:id="rId25"/>
    <p:sldId id="427" r:id="rId26"/>
    <p:sldId id="428" r:id="rId27"/>
    <p:sldId id="429" r:id="rId28"/>
    <p:sldId id="430" r:id="rId29"/>
    <p:sldId id="450" r:id="rId30"/>
    <p:sldId id="451" r:id="rId31"/>
    <p:sldId id="455" r:id="rId32"/>
    <p:sldId id="446" r:id="rId33"/>
    <p:sldId id="445" r:id="rId34"/>
    <p:sldId id="458" r:id="rId35"/>
    <p:sldId id="433" r:id="rId36"/>
    <p:sldId id="379" r:id="rId37"/>
    <p:sldId id="380" r:id="rId38"/>
    <p:sldId id="381" r:id="rId39"/>
    <p:sldId id="382" r:id="rId40"/>
    <p:sldId id="384" r:id="rId41"/>
    <p:sldId id="385" r:id="rId42"/>
    <p:sldId id="386" r:id="rId43"/>
    <p:sldId id="387" r:id="rId44"/>
    <p:sldId id="388" r:id="rId45"/>
    <p:sldId id="389" r:id="rId46"/>
    <p:sldId id="390" r:id="rId47"/>
    <p:sldId id="391" r:id="rId48"/>
    <p:sldId id="392" r:id="rId49"/>
    <p:sldId id="393" r:id="rId50"/>
    <p:sldId id="397" r:id="rId51"/>
    <p:sldId id="398" r:id="rId52"/>
    <p:sldId id="461" r:id="rId53"/>
    <p:sldId id="399" r:id="rId54"/>
    <p:sldId id="403" r:id="rId55"/>
    <p:sldId id="448" r:id="rId56"/>
    <p:sldId id="408" r:id="rId57"/>
    <p:sldId id="452" r:id="rId58"/>
    <p:sldId id="457" r:id="rId59"/>
    <p:sldId id="460" r:id="rId6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D925"/>
    <a:srgbClr val="DCE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597AD-9AC4-4433-9740-332A458E3A97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6D5627-1CB1-4AB9-A37C-2CD3D3B76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0010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844824"/>
            <a:ext cx="7886728" cy="224315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Психологический аспект формирования </a:t>
            </a:r>
            <a:r>
              <a:rPr lang="ru-RU" b="1" dirty="0" err="1" smtClean="0">
                <a:solidFill>
                  <a:srgbClr val="FF0000"/>
                </a:solidFill>
              </a:rPr>
              <a:t>антикоррупционного</a:t>
            </a:r>
            <a:r>
              <a:rPr lang="ru-RU" b="1" dirty="0" smtClean="0">
                <a:solidFill>
                  <a:srgbClr val="FF0000"/>
                </a:solidFill>
              </a:rPr>
              <a:t> мировоззрения и поведения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8" name="Picture 5" descr="C:\Users\IRO RT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 l="15625" b="61538"/>
          <a:stretch>
            <a:fillRect/>
          </a:stretch>
        </p:blipFill>
        <p:spPr bwMode="auto">
          <a:xfrm>
            <a:off x="0" y="0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331640" y="188640"/>
            <a:ext cx="492919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1"/>
              </a:buClr>
              <a:buSzPct val="80000"/>
            </a:pPr>
            <a:r>
              <a:rPr lang="ru-RU" altLang="ru-RU" sz="1400" b="1" dirty="0" smtClean="0">
                <a:solidFill>
                  <a:srgbClr val="002060"/>
                </a:solidFill>
              </a:rPr>
              <a:t>Государственное автономное образовательное учреждение дополнительного профессионального образования «Институт развития образования РТ»</a:t>
            </a:r>
            <a:endParaRPr lang="ru-RU" altLang="ru-RU" sz="14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187624" cy="1021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139952" y="5085184"/>
            <a:ext cx="43926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ru-RU" i="1" dirty="0">
                <a:solidFill>
                  <a:srgbClr val="000066"/>
                </a:solidFill>
              </a:rPr>
              <a:t>Герасимова В.В., кандидат </a:t>
            </a:r>
            <a:r>
              <a:rPr lang="ru-RU" i="1">
                <a:solidFill>
                  <a:srgbClr val="000066"/>
                </a:solidFill>
              </a:rPr>
              <a:t>психологических </a:t>
            </a:r>
            <a:r>
              <a:rPr lang="ru-RU" i="1" smtClean="0">
                <a:solidFill>
                  <a:srgbClr val="000066"/>
                </a:solidFill>
              </a:rPr>
              <a:t>наук</a:t>
            </a:r>
            <a:endParaRPr lang="ru-RU" i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azinc.ru/wp-content/uploads/2015/04/8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2738" y="765175"/>
            <a:ext cx="6962775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00724"/>
            <a:ext cx="6264696" cy="6169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352928" cy="65253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000" b="1" dirty="0" smtClean="0"/>
              <a:t> </a:t>
            </a:r>
          </a:p>
          <a:p>
            <a:pPr>
              <a:buNone/>
            </a:pPr>
            <a:endParaRPr lang="ru-RU" sz="9800" b="1" dirty="0" smtClean="0"/>
          </a:p>
          <a:p>
            <a:pPr>
              <a:buNone/>
            </a:pPr>
            <a:endParaRPr lang="ru-RU" sz="9800" dirty="0" smtClean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467544" y="5445224"/>
            <a:ext cx="8208912" cy="915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65125" marR="0" lvl="0" indent="-282575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Суждение – это форма мышления, в которой что либо утверждается или отрицается об объектах, признаках или отношениях объектов</a:t>
            </a:r>
          </a:p>
        </p:txBody>
      </p:sp>
      <p:pic>
        <p:nvPicPr>
          <p:cNvPr id="5" name="Picture 2" descr="http://motivatory.ru/img/poster/0097e67d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0"/>
            <a:ext cx="6552728" cy="537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http://pyatnizza.com/upload/articles/cman7/to-do-list-in-spring-3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404664"/>
            <a:ext cx="7397875" cy="5856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19268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Мировоззрение </a:t>
            </a:r>
            <a:r>
              <a:rPr lang="ru-RU" dirty="0" smtClean="0"/>
              <a:t>– это система обобщенных взглядов на мир и место человека в нем, на отношение людей к окружающей действительности и самим себе, а также обусловленные этими взглядами их убеждения, идеалы, принципы познания и деятельности.  </a:t>
            </a:r>
          </a:p>
          <a:p>
            <a:pPr>
              <a:buNone/>
            </a:pPr>
            <a:r>
              <a:rPr lang="ru-RU" b="1" dirty="0" smtClean="0"/>
              <a:t>Поведение - </a:t>
            </a:r>
            <a:r>
              <a:rPr lang="ru-RU" dirty="0" smtClean="0"/>
              <a:t>это образ действия человека, которое зависит от внутренних или внешних факторов. </a:t>
            </a:r>
            <a:r>
              <a:rPr lang="ru-RU" sz="2800" dirty="0" smtClean="0"/>
              <a:t>Это особая форма деятельности: она становится именно поведением тогда, когда мотивация действий из </a:t>
            </a:r>
          </a:p>
          <a:p>
            <a:pPr>
              <a:buNone/>
            </a:pPr>
            <a:r>
              <a:rPr lang="ru-RU" sz="2800" dirty="0" smtClean="0"/>
              <a:t>	предметного плана переходит в план личностно-общественных отношений (оба эти плана неразрывны: личностно-общественные отношения реализуются при посредстве предметных). </a:t>
            </a:r>
            <a:endParaRPr lang="ru-RU" sz="2800" b="1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2100"/>
            <a:ext cx="8229600" cy="1384300"/>
          </a:xfrm>
          <a:noFill/>
        </p:spPr>
        <p:txBody>
          <a:bodyPr/>
          <a:lstStyle/>
          <a:p>
            <a:pPr algn="ctr" eaLnBrk="1" hangingPunct="1"/>
            <a:r>
              <a:rPr lang="ru-RU" sz="2400" b="1" smtClean="0">
                <a:solidFill>
                  <a:schemeClr val="tx1"/>
                </a:solidFill>
                <a:effectLst/>
                <a:latin typeface="Baskerville Old Face" pitchFamily="18" charset="0"/>
              </a:rPr>
              <a:t/>
            </a:r>
            <a:br>
              <a:rPr lang="ru-RU" sz="2400" b="1" smtClean="0">
                <a:solidFill>
                  <a:schemeClr val="tx1"/>
                </a:solidFill>
                <a:effectLst/>
                <a:latin typeface="Baskerville Old Face" pitchFamily="18" charset="0"/>
              </a:rPr>
            </a:br>
            <a:endParaRPr lang="ru-RU" sz="2400" b="1" smtClean="0">
              <a:solidFill>
                <a:schemeClr val="tx1"/>
              </a:solidFill>
              <a:effectLst/>
              <a:latin typeface="Baskerville Old Face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332656"/>
            <a:ext cx="8424862" cy="612068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ru-RU" sz="1800" b="1" i="1" dirty="0" smtClean="0"/>
              <a:t>коррупционное поведение </a:t>
            </a:r>
            <a:r>
              <a:rPr lang="ru-RU" sz="1800" dirty="0" smtClean="0"/>
              <a:t>–это поведение должного лица, направленное на получение личной выгоды путем злоупотребления служебным положением;</a:t>
            </a:r>
          </a:p>
          <a:p>
            <a:pPr>
              <a:buFontTx/>
              <a:buNone/>
              <a:defRPr/>
            </a:pPr>
            <a:endParaRPr lang="ru-RU" sz="1800" dirty="0" smtClean="0"/>
          </a:p>
          <a:p>
            <a:pPr>
              <a:defRPr/>
            </a:pPr>
            <a:r>
              <a:rPr lang="ru-RU" sz="1800" b="1" i="1" dirty="0" smtClean="0"/>
              <a:t>коррупционное давление </a:t>
            </a:r>
            <a:r>
              <a:rPr lang="ru-RU" sz="1800" dirty="0" smtClean="0"/>
              <a:t>– это совокупность социальных и психологических факторов воздействия на должностное лицо, приводящих к ситуации выбора между злоупотреблением властными полномочиями для получения личной выгоды или отказу от него;</a:t>
            </a:r>
          </a:p>
          <a:p>
            <a:pPr>
              <a:buFontTx/>
              <a:buNone/>
              <a:defRPr/>
            </a:pPr>
            <a:endParaRPr lang="ru-RU" sz="1800" dirty="0" smtClean="0"/>
          </a:p>
          <a:p>
            <a:pPr>
              <a:defRPr/>
            </a:pPr>
            <a:r>
              <a:rPr lang="ru-RU" sz="1800" b="1" i="1" dirty="0" err="1" smtClean="0"/>
              <a:t>антикоррупционная</a:t>
            </a:r>
            <a:r>
              <a:rPr lang="ru-RU" sz="1800" b="1" i="1" dirty="0" smtClean="0"/>
              <a:t> устойчивость </a:t>
            </a:r>
            <a:r>
              <a:rPr lang="ru-RU" sz="1800" dirty="0" smtClean="0"/>
              <a:t>– это системное свойство личности, проявляющееся в способности противостоять коррупционному давлению и осуществлять выбор между криминальным и законопослушным поведением в пользу последнего;</a:t>
            </a:r>
          </a:p>
          <a:p>
            <a:pPr>
              <a:defRPr/>
            </a:pPr>
            <a:endParaRPr lang="ru-RU" sz="1800" dirty="0" smtClean="0"/>
          </a:p>
          <a:p>
            <a:pPr>
              <a:defRPr/>
            </a:pPr>
            <a:r>
              <a:rPr lang="ru-RU" sz="1800" b="1" i="1" dirty="0" smtClean="0"/>
              <a:t>склонность к коррупции </a:t>
            </a:r>
            <a:r>
              <a:rPr lang="ru-RU" sz="1800" dirty="0" smtClean="0"/>
              <a:t>– это личностная предрасположенность к выбору коррупционного поведения в ситуации коррупционного давления;</a:t>
            </a:r>
          </a:p>
          <a:p>
            <a:pPr>
              <a:buNone/>
              <a:defRPr/>
            </a:pPr>
            <a:endParaRPr lang="ru-RU" sz="1800" dirty="0" smtClean="0"/>
          </a:p>
          <a:p>
            <a:pPr>
              <a:defRPr/>
            </a:pPr>
            <a:r>
              <a:rPr lang="ru-RU" sz="1800" b="1" i="1" dirty="0" smtClean="0"/>
              <a:t>антикоррупционное мировоззрение - </a:t>
            </a:r>
            <a:r>
              <a:rPr lang="ru-RU" sz="1800" dirty="0" smtClean="0"/>
              <a:t>это устойчивая система </a:t>
            </a:r>
            <a:r>
              <a:rPr lang="ru-RU" sz="1800" dirty="0" err="1" smtClean="0"/>
              <a:t>антикоррупционных</a:t>
            </a:r>
            <a:r>
              <a:rPr lang="ru-RU" sz="1800" dirty="0" smtClean="0"/>
              <a:t> взглядов, идей, принципов, ценностных ориентаций, а также соответствующее им поведение людей;</a:t>
            </a:r>
          </a:p>
          <a:p>
            <a:pPr>
              <a:defRPr/>
            </a:pPr>
            <a:endParaRPr lang="ru-RU" sz="1800" b="1" i="1" dirty="0" smtClean="0"/>
          </a:p>
          <a:p>
            <a:pPr>
              <a:defRPr/>
            </a:pPr>
            <a:r>
              <a:rPr lang="ru-RU" sz="1800" b="1" i="1" dirty="0" smtClean="0"/>
              <a:t>антикоррупционное поведение - </a:t>
            </a:r>
            <a:r>
              <a:rPr lang="ru-RU" sz="1800" dirty="0" smtClean="0"/>
              <a:t>это поведение людей (должностных лиц, граждан и юридических лиц), препятствующее формированию </a:t>
            </a:r>
            <a:r>
              <a:rPr lang="ru-RU" sz="1800" dirty="0" err="1" smtClean="0"/>
              <a:t>коррупциогенных</a:t>
            </a:r>
            <a:r>
              <a:rPr lang="ru-RU" sz="1800" dirty="0" smtClean="0"/>
              <a:t> факторов и коррупционной деятельности.</a:t>
            </a:r>
            <a:endParaRPr lang="ru-RU" sz="18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2465" name="Рисунок 2" descr="http://psy.su/content/images/333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8388424" cy="5318618"/>
          </a:xfrm>
          <a:prstGeom prst="rect">
            <a:avLst/>
          </a:prstGeom>
          <a:noFill/>
        </p:spPr>
      </p:pic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-1" y="6525344"/>
            <a:ext cx="9144001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Рис. 1. Структурная модель отношения к коррупции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ru-RU" sz="3600" b="1" dirty="0" smtClean="0"/>
              <a:t>	В основе коррупционного</a:t>
            </a:r>
            <a:r>
              <a:rPr lang="ru-RU" sz="3600" dirty="0" smtClean="0"/>
              <a:t> </a:t>
            </a:r>
            <a:r>
              <a:rPr lang="ru-RU" sz="3600" b="1" dirty="0" smtClean="0"/>
              <a:t>поведения</a:t>
            </a:r>
            <a:r>
              <a:rPr lang="ru-RU" sz="3600" dirty="0" smtClean="0"/>
              <a:t> лежат </a:t>
            </a:r>
            <a:r>
              <a:rPr lang="ru-RU" sz="3600" dirty="0" err="1" smtClean="0"/>
              <a:t>биопсихосоциодуховные</a:t>
            </a:r>
            <a:r>
              <a:rPr lang="ru-RU" sz="3600" dirty="0" smtClean="0"/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механизмы</a:t>
            </a:r>
            <a:r>
              <a:rPr lang="ru-RU" sz="3600" dirty="0" smtClean="0"/>
              <a:t>, поэтому борьба с ним ведется на протяжении всей человеческой истории</a:t>
            </a:r>
          </a:p>
          <a:p>
            <a:pPr eaLnBrk="1" hangingPunct="1"/>
            <a:endParaRPr lang="ru-RU" sz="36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0"/>
            <a:ext cx="4319587" cy="357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1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0" y="0"/>
            <a:ext cx="3113088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2" name="Oval 2"/>
          <p:cNvSpPr>
            <a:spLocks noChangeArrowheads="1"/>
          </p:cNvSpPr>
          <p:nvPr/>
        </p:nvSpPr>
        <p:spPr bwMode="auto">
          <a:xfrm>
            <a:off x="5003800" y="3716338"/>
            <a:ext cx="3657600" cy="213360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/>
          <a:lstStyle/>
          <a:p>
            <a:endParaRPr lang="en-US" sz="3200" b="1">
              <a:solidFill>
                <a:srgbClr val="EBF7FF"/>
              </a:solidFill>
              <a:latin typeface="Tahoma" pitchFamily="34" charset="0"/>
              <a:cs typeface="Arial" charset="0"/>
            </a:endParaRPr>
          </a:p>
          <a:p>
            <a:endParaRPr lang="ru-RU">
              <a:latin typeface="Verdana" pitchFamily="34" charset="0"/>
              <a:cs typeface="Arial" charset="0"/>
            </a:endParaRPr>
          </a:p>
        </p:txBody>
      </p:sp>
      <p:sp>
        <p:nvSpPr>
          <p:cNvPr id="63493" name="Oval 3"/>
          <p:cNvSpPr>
            <a:spLocks noChangeArrowheads="1"/>
          </p:cNvSpPr>
          <p:nvPr/>
        </p:nvSpPr>
        <p:spPr bwMode="auto">
          <a:xfrm>
            <a:off x="5232400" y="3716338"/>
            <a:ext cx="3429000" cy="2133600"/>
          </a:xfrm>
          <a:prstGeom prst="ellipse">
            <a:avLst/>
          </a:prstGeom>
          <a:solidFill>
            <a:srgbClr val="CCFFCC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ru-RU">
              <a:latin typeface="Verdana" pitchFamily="34" charset="0"/>
              <a:cs typeface="Arial" charset="0"/>
            </a:endParaRPr>
          </a:p>
        </p:txBody>
      </p:sp>
      <p:sp>
        <p:nvSpPr>
          <p:cNvPr id="63494" name="Oval 4"/>
          <p:cNvSpPr>
            <a:spLocks noChangeArrowheads="1"/>
          </p:cNvSpPr>
          <p:nvPr/>
        </p:nvSpPr>
        <p:spPr bwMode="auto">
          <a:xfrm>
            <a:off x="5461000" y="3716338"/>
            <a:ext cx="3197225" cy="20574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ru-RU">
              <a:solidFill>
                <a:srgbClr val="996633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63495" name="Oval 5"/>
          <p:cNvSpPr>
            <a:spLocks noChangeArrowheads="1"/>
          </p:cNvSpPr>
          <p:nvPr/>
        </p:nvSpPr>
        <p:spPr bwMode="auto">
          <a:xfrm>
            <a:off x="1116013" y="3213100"/>
            <a:ext cx="2590800" cy="252095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/>
          <a:lstStyle/>
          <a:p>
            <a:endParaRPr lang="en-US" sz="3200" b="1">
              <a:solidFill>
                <a:srgbClr val="EBF7FF"/>
              </a:solidFill>
              <a:latin typeface="Tahoma" pitchFamily="34" charset="0"/>
              <a:cs typeface="Arial" charset="0"/>
            </a:endParaRPr>
          </a:p>
          <a:p>
            <a:endParaRPr lang="ru-RU">
              <a:latin typeface="Verdana" pitchFamily="34" charset="0"/>
              <a:cs typeface="Arial" charset="0"/>
            </a:endParaRPr>
          </a:p>
        </p:txBody>
      </p:sp>
      <p:sp>
        <p:nvSpPr>
          <p:cNvPr id="63496" name="Oval 6"/>
          <p:cNvSpPr>
            <a:spLocks noChangeArrowheads="1"/>
          </p:cNvSpPr>
          <p:nvPr/>
        </p:nvSpPr>
        <p:spPr bwMode="auto">
          <a:xfrm>
            <a:off x="1592263" y="3600450"/>
            <a:ext cx="1636712" cy="1701800"/>
          </a:xfrm>
          <a:prstGeom prst="ellipse">
            <a:avLst/>
          </a:prstGeom>
          <a:solidFill>
            <a:srgbClr val="CCFFCC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ru-RU">
              <a:latin typeface="Verdana" pitchFamily="34" charset="0"/>
              <a:cs typeface="Arial" charset="0"/>
            </a:endParaRPr>
          </a:p>
        </p:txBody>
      </p:sp>
      <p:sp>
        <p:nvSpPr>
          <p:cNvPr id="63497" name="Oval 7"/>
          <p:cNvSpPr>
            <a:spLocks noChangeArrowheads="1"/>
          </p:cNvSpPr>
          <p:nvPr/>
        </p:nvSpPr>
        <p:spPr bwMode="auto">
          <a:xfrm>
            <a:off x="2073275" y="4122738"/>
            <a:ext cx="711200" cy="693737"/>
          </a:xfrm>
          <a:prstGeom prst="ellipse">
            <a:avLst/>
          </a:prstGeom>
          <a:solidFill>
            <a:srgbClr val="FFCCCC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 anchor="ctr"/>
          <a:lstStyle/>
          <a:p>
            <a:endParaRPr lang="ru-RU">
              <a:latin typeface="Verdana" pitchFamily="34" charset="0"/>
              <a:cs typeface="Arial" charset="0"/>
            </a:endParaRPr>
          </a:p>
        </p:txBody>
      </p:sp>
      <p:sp>
        <p:nvSpPr>
          <p:cNvPr id="63498" name="Text Box 8"/>
          <p:cNvSpPr txBox="1">
            <a:spLocks noChangeArrowheads="1"/>
          </p:cNvSpPr>
          <p:nvPr/>
        </p:nvSpPr>
        <p:spPr bwMode="auto">
          <a:xfrm>
            <a:off x="755650" y="5876925"/>
            <a:ext cx="7467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>
                <a:solidFill>
                  <a:srgbClr val="000066"/>
                </a:solidFill>
                <a:latin typeface="Verdana" pitchFamily="34" charset="0"/>
                <a:cs typeface="Arial" charset="0"/>
              </a:rPr>
              <a:t>Нормативная и деформированная биопсихосоциальная модель человека</a:t>
            </a:r>
          </a:p>
        </p:txBody>
      </p:sp>
      <p:sp>
        <p:nvSpPr>
          <p:cNvPr id="63499" name="Text Box 12"/>
          <p:cNvSpPr txBox="1">
            <a:spLocks noChangeArrowheads="1"/>
          </p:cNvSpPr>
          <p:nvPr/>
        </p:nvSpPr>
        <p:spPr bwMode="auto">
          <a:xfrm>
            <a:off x="5842000" y="4097338"/>
            <a:ext cx="25908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7200" b="1">
                <a:latin typeface="Verdana" pitchFamily="34" charset="0"/>
                <a:cs typeface="Arial" charset="0"/>
              </a:rPr>
              <a:t>тело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Прямоугольник 2"/>
          <p:cNvSpPr>
            <a:spLocks noChangeArrowheads="1"/>
          </p:cNvSpPr>
          <p:nvPr/>
        </p:nvSpPr>
        <p:spPr bwMode="auto">
          <a:xfrm>
            <a:off x="285750" y="285750"/>
            <a:ext cx="8143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 </a:t>
            </a:r>
            <a:endParaRPr lang="ru-RU"/>
          </a:p>
        </p:txBody>
      </p:sp>
      <p:sp>
        <p:nvSpPr>
          <p:cNvPr id="95235" name="Прямоугольник 3"/>
          <p:cNvSpPr>
            <a:spLocks noChangeArrowheads="1"/>
          </p:cNvSpPr>
          <p:nvPr/>
        </p:nvSpPr>
        <p:spPr bwMode="auto">
          <a:xfrm>
            <a:off x="500035" y="2285992"/>
            <a:ext cx="814390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</a:rPr>
              <a:t>Социальные потребности </a:t>
            </a:r>
            <a:r>
              <a:rPr lang="ru-RU" sz="2800" b="1" dirty="0" smtClean="0">
                <a:solidFill>
                  <a:srgbClr val="FF0000"/>
                </a:solidFill>
              </a:rPr>
              <a:t>–</a:t>
            </a:r>
            <a:r>
              <a:rPr lang="ru-RU" sz="2800" dirty="0" smtClean="0">
                <a:solidFill>
                  <a:srgbClr val="FF0000"/>
                </a:solidFill>
              </a:rPr>
              <a:t>  обеспечение целостности </a:t>
            </a:r>
            <a:r>
              <a:rPr lang="ru-RU" sz="2800" dirty="0">
                <a:solidFill>
                  <a:srgbClr val="FF0000"/>
                </a:solidFill>
              </a:rPr>
              <a:t>и гармоничности человека </a:t>
            </a:r>
            <a:r>
              <a:rPr lang="ru-RU" sz="2800" b="1" dirty="0">
                <a:solidFill>
                  <a:srgbClr val="FF0000"/>
                </a:solidFill>
              </a:rPr>
              <a:t>в границах (в пространстве) общества </a:t>
            </a:r>
            <a:r>
              <a:rPr lang="ru-RU" sz="2800" dirty="0">
                <a:solidFill>
                  <a:srgbClr val="FF0000"/>
                </a:solidFill>
              </a:rPr>
              <a:t>- в сфере общения, дружбы, любви, совместной деятельности. </a:t>
            </a:r>
          </a:p>
        </p:txBody>
      </p:sp>
      <p:sp>
        <p:nvSpPr>
          <p:cNvPr id="95236" name="Прямоугольник 4"/>
          <p:cNvSpPr>
            <a:spLocks noChangeArrowheads="1"/>
          </p:cNvSpPr>
          <p:nvPr/>
        </p:nvSpPr>
        <p:spPr bwMode="auto">
          <a:xfrm>
            <a:off x="642910" y="4214818"/>
            <a:ext cx="850109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Духовные потребности </a:t>
            </a:r>
            <a:r>
              <a:rPr lang="ru-RU" sz="2800" dirty="0">
                <a:solidFill>
                  <a:srgbClr val="7030A0"/>
                </a:solidFill>
              </a:rPr>
              <a:t>проявляются стремлением в целостности и гармоничности человека </a:t>
            </a:r>
            <a:r>
              <a:rPr lang="ru-RU" sz="2800" b="1" dirty="0">
                <a:solidFill>
                  <a:srgbClr val="7030A0"/>
                </a:solidFill>
              </a:rPr>
              <a:t>в пространстве человечества, Вселенной, вечности.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>
                <a:solidFill>
                  <a:srgbClr val="7030A0"/>
                </a:solidFill>
              </a:rPr>
              <a:t>Это </a:t>
            </a:r>
            <a:r>
              <a:rPr lang="ru-RU" sz="2800" smtClean="0">
                <a:solidFill>
                  <a:srgbClr val="7030A0"/>
                </a:solidFill>
              </a:rPr>
              <a:t>– ответственность, </a:t>
            </a:r>
            <a:r>
              <a:rPr lang="ru-RU" sz="2800" dirty="0">
                <a:solidFill>
                  <a:srgbClr val="7030A0"/>
                </a:solidFill>
              </a:rPr>
              <a:t>совесть, справедливость, милосердие, сострадание,  патриотизм, подвиг, самоотверженность и др.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214291"/>
            <a:ext cx="778671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Биологические потребности</a:t>
            </a:r>
            <a:r>
              <a:rPr lang="ru-RU" sz="3200" dirty="0">
                <a:solidFill>
                  <a:schemeClr val="accent3">
                    <a:lumMod val="50000"/>
                  </a:schemeClr>
                </a:solidFill>
              </a:rPr>
              <a:t> предназначены для обеспечения целостности и гармоничности человека 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в границах тела, организма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>
          <a:xfrm>
            <a:off x="468313" y="1773238"/>
            <a:ext cx="8229600" cy="1384300"/>
          </a:xfrm>
        </p:spPr>
        <p:txBody>
          <a:bodyPr>
            <a:normAutofit fontScale="90000"/>
          </a:bodyPr>
          <a:lstStyle/>
          <a:p>
            <a:pPr marL="762000" indent="-762000" eaLnBrk="1" hangingPunct="1">
              <a:buFontTx/>
              <a:buChar char="•"/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ru-RU" sz="2800" dirty="0" smtClean="0"/>
              <a:t>коррупция – только в ее последствиях правовая и экономическая проблема, а исходно – сугубо психологическая и общечеловеческая</a:t>
            </a:r>
            <a: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ru-RU" sz="1800" i="1" dirty="0" smtClean="0"/>
              <a:t>Решетников М. </a:t>
            </a:r>
            <a:r>
              <a:rPr lang="ru-RU" sz="1800" dirty="0" smtClean="0"/>
              <a:t>Психология коррупции: утопия и антиутопия. СПб.: Восточно-Европейский институт психоанализа, 2008. </a:t>
            </a:r>
            <a: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Baskerville Old Face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Baskerville Old Face" pitchFamily="18" charset="0"/>
              </a:rPr>
            </a:br>
            <a:endParaRPr lang="ru-RU" sz="1800" dirty="0" smtClean="0">
              <a:solidFill>
                <a:schemeClr val="tx1"/>
              </a:solidFill>
              <a:effectLst/>
              <a:latin typeface="Baskerville Old Face" pitchFamily="18" charset="0"/>
            </a:endParaRPr>
          </a:p>
        </p:txBody>
      </p:sp>
      <p:pic>
        <p:nvPicPr>
          <p:cNvPr id="4" name="Picture 4" descr="корру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717032"/>
            <a:ext cx="5516488" cy="2645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186766" cy="92869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Биологические причины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71546"/>
            <a:ext cx="8572560" cy="5572164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Генетически</a:t>
            </a:r>
            <a:r>
              <a:rPr lang="ru-RU" b="1" dirty="0" smtClean="0"/>
              <a:t> обусловленные </a:t>
            </a:r>
            <a:r>
              <a:rPr lang="ru-RU" b="1" dirty="0" smtClean="0">
                <a:solidFill>
                  <a:srgbClr val="FF0000"/>
                </a:solidFill>
              </a:rPr>
              <a:t>дефициты медиаторов </a:t>
            </a:r>
            <a:r>
              <a:rPr lang="ru-RU" b="1" dirty="0" smtClean="0"/>
              <a:t>– дофамина, норадреналина, </a:t>
            </a:r>
            <a:r>
              <a:rPr lang="ru-RU" b="1" dirty="0" err="1" smtClean="0"/>
              <a:t>серотонина</a:t>
            </a:r>
            <a:r>
              <a:rPr lang="ru-RU" b="1" dirty="0" smtClean="0"/>
              <a:t>, ГАМК, ацетилхолина и др. </a:t>
            </a:r>
          </a:p>
          <a:p>
            <a:r>
              <a:rPr lang="ru-RU" b="1" dirty="0" smtClean="0"/>
              <a:t>Избыток-недостаток </a:t>
            </a:r>
            <a:r>
              <a:rPr lang="ru-RU" b="1" dirty="0" smtClean="0">
                <a:solidFill>
                  <a:srgbClr val="FF0000"/>
                </a:solidFill>
              </a:rPr>
              <a:t>гормонов</a:t>
            </a:r>
            <a:r>
              <a:rPr lang="ru-RU" b="1" dirty="0" smtClean="0"/>
              <a:t> (тестостерона)</a:t>
            </a:r>
          </a:p>
          <a:p>
            <a:pPr>
              <a:buNone/>
            </a:pPr>
            <a:r>
              <a:rPr lang="ru-RU" b="1" dirty="0" smtClean="0"/>
              <a:t>     или </a:t>
            </a:r>
            <a:r>
              <a:rPr lang="ru-RU" b="1" dirty="0" smtClean="0">
                <a:solidFill>
                  <a:srgbClr val="FF0000"/>
                </a:solidFill>
              </a:rPr>
              <a:t>рецепторов</a:t>
            </a:r>
            <a:r>
              <a:rPr lang="ru-RU" b="1" dirty="0" smtClean="0"/>
              <a:t> для них проявляются как </a:t>
            </a:r>
          </a:p>
          <a:p>
            <a:r>
              <a:rPr lang="ru-RU" b="1" dirty="0" smtClean="0"/>
              <a:t>Симптомы </a:t>
            </a:r>
            <a:r>
              <a:rPr lang="ru-RU" b="1" dirty="0" smtClean="0">
                <a:solidFill>
                  <a:srgbClr val="FF0000"/>
                </a:solidFill>
              </a:rPr>
              <a:t>психических и поведенческих расстройств: </a:t>
            </a:r>
            <a:r>
              <a:rPr lang="ru-RU" b="1" dirty="0" smtClean="0"/>
              <a:t>сниженное настроение, отсутствие интересов, активности, удовольствий, радости,  скука, тревога, агрессивность, бессонница и т.п. </a:t>
            </a:r>
          </a:p>
          <a:p>
            <a:r>
              <a:rPr lang="ru-RU" b="1" dirty="0" smtClean="0"/>
              <a:t>Эти симптомы побуждают людей к </a:t>
            </a:r>
            <a:r>
              <a:rPr lang="ru-RU" b="1" dirty="0" smtClean="0">
                <a:solidFill>
                  <a:srgbClr val="FF0000"/>
                </a:solidFill>
              </a:rPr>
              <a:t>поиску способов компенсации</a:t>
            </a:r>
            <a:r>
              <a:rPr lang="ru-RU" b="1" dirty="0" smtClean="0"/>
              <a:t> этих дефицитов.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Информационными воздействиями можно активизировать разные отделы и функции мозга</a:t>
            </a:r>
          </a:p>
        </p:txBody>
      </p:sp>
      <p:pic>
        <p:nvPicPr>
          <p:cNvPr id="53250" name="Picture 2" descr="http://img.bibo.kz/?66895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2698" y="1571612"/>
            <a:ext cx="6409333" cy="400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400" dirty="0" smtClean="0">
                <a:latin typeface="Baskerville Old Face" pitchFamily="18" charset="0"/>
              </a:rPr>
              <a:t/>
            </a:r>
            <a:br>
              <a:rPr lang="ru-RU" sz="2400" dirty="0" smtClean="0">
                <a:latin typeface="Baskerville Old Face" pitchFamily="18" charset="0"/>
              </a:rPr>
            </a:br>
            <a:r>
              <a:rPr lang="ru-RU" sz="2400" dirty="0" smtClean="0">
                <a:latin typeface="Baskerville Old Face" pitchFamily="18" charset="0"/>
              </a:rPr>
              <a:t/>
            </a:r>
            <a:br>
              <a:rPr lang="ru-RU" sz="2400" dirty="0" smtClean="0">
                <a:latin typeface="Baskerville Old Face" pitchFamily="18" charset="0"/>
              </a:rPr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813" y="285750"/>
            <a:ext cx="7443787" cy="5734050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  <a:defRPr/>
            </a:pPr>
            <a:r>
              <a:rPr lang="ru-RU" sz="2400" dirty="0" smtClean="0"/>
              <a:t>СВОЙСТВА КОРРУПЦИОГЕННОЙ ЛИЧНОСТИ</a:t>
            </a:r>
          </a:p>
          <a:p>
            <a:pPr>
              <a:buFontTx/>
              <a:buNone/>
              <a:defRPr/>
            </a:pPr>
            <a:endParaRPr lang="ru-RU" sz="24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 smtClean="0"/>
              <a:t>уровень смыслов и ценностей (жизненные цели, стремления, смыслы и ценностные ориентации);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ru-RU" sz="20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 err="1" smtClean="0"/>
              <a:t>когнитивно-нравственный</a:t>
            </a:r>
            <a:r>
              <a:rPr lang="ru-RU" sz="2000" dirty="0" smtClean="0"/>
              <a:t> уровень (нравственное самосознание, установки нравственного поведения, правосознание, структура ответственности и долга);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ru-RU" sz="20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 smtClean="0"/>
              <a:t>эмоциональный уровень (удовлетворенность жизнью, удовлетворенность профессией, удовлетворенность личным статусом, </a:t>
            </a:r>
            <a:r>
              <a:rPr lang="ru-RU" sz="2000" dirty="0" err="1" smtClean="0"/>
              <a:t>само­отношение</a:t>
            </a:r>
            <a:r>
              <a:rPr lang="ru-RU" sz="2000" dirty="0" smtClean="0"/>
              <a:t>);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ru-RU" sz="20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 smtClean="0"/>
              <a:t>регулятивный уровень (локус контроля, механизмы принятия решений);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ru-RU" sz="20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 smtClean="0"/>
              <a:t>поведенческий уровень (ведущий тип реагирования).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itchFamily="18" charset="0"/>
              </a:rPr>
              <a:t>Манолова</a:t>
            </a:r>
            <a:r>
              <a:rPr lang="ru-RU" i="1" dirty="0" smtClean="0">
                <a:latin typeface="Baskerville Old Face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itchFamily="18" charset="0"/>
              </a:rPr>
              <a:t>акмеологии</a:t>
            </a:r>
            <a:r>
              <a:rPr lang="ru-RU" i="1" dirty="0" smtClean="0">
                <a:latin typeface="Baskerville Old Face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813" y="428625"/>
            <a:ext cx="7443787" cy="55911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endParaRPr lang="ru-RU" sz="1800" dirty="0" smtClean="0"/>
          </a:p>
          <a:p>
            <a:pPr>
              <a:defRPr/>
            </a:pPr>
            <a:r>
              <a:rPr lang="ru-RU" sz="1800" dirty="0" smtClean="0"/>
              <a:t>1. </a:t>
            </a:r>
            <a:r>
              <a:rPr lang="ru-RU" sz="2400" dirty="0" smtClean="0"/>
              <a:t>Ценностные ориентации и жизненные идеалы образуют содержательную сторону направленности личности и выражают внутреннюю основу ее отношения к действительности. Очевидно, что для </a:t>
            </a:r>
            <a:r>
              <a:rPr lang="ru-RU" sz="2400" b="1" dirty="0" err="1" smtClean="0">
                <a:solidFill>
                  <a:schemeClr val="accent4">
                    <a:lumMod val="25000"/>
                  </a:schemeClr>
                </a:solidFill>
              </a:rPr>
              <a:t>коррупциогенной</a:t>
            </a:r>
            <a:r>
              <a:rPr lang="ru-RU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ru-RU" sz="2400" dirty="0" smtClean="0"/>
              <a:t>личности характерно </a:t>
            </a:r>
            <a:r>
              <a:rPr lang="ru-RU" sz="2400" b="1" dirty="0" smtClean="0"/>
              <a:t>преобладание материальных, а не духовных ценностей личности, что предопределяет ее выбор в ситуации конфликта интересов между личными и общественно значимыми интересами в пользу личных интересов. Тем самым для человека с высокой склонностью к коррупции мерилом счастья и блага будет роскошь, а ведущей ценностью – ценность «Иметь», а не ценность «Быть».</a:t>
            </a:r>
          </a:p>
          <a:p>
            <a:pPr algn="r" eaLnBrk="1" hangingPunct="1">
              <a:lnSpc>
                <a:spcPct val="80000"/>
              </a:lnSpc>
              <a:buFontTx/>
              <a:buNone/>
              <a:defRPr/>
            </a:pPr>
            <a:r>
              <a:rPr lang="ru-RU" sz="1400" dirty="0" smtClean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itchFamily="18" charset="0"/>
              </a:rPr>
              <a:t>Манолова</a:t>
            </a:r>
            <a:r>
              <a:rPr lang="ru-RU" i="1" dirty="0" smtClean="0">
                <a:latin typeface="Baskerville Old Face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itchFamily="18" charset="0"/>
              </a:rPr>
              <a:t>акмеологии</a:t>
            </a:r>
            <a:r>
              <a:rPr lang="ru-RU" i="1" dirty="0" smtClean="0">
                <a:latin typeface="Baskerville Old Face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2100"/>
            <a:ext cx="8218488" cy="12922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7544" y="260648"/>
            <a:ext cx="8034337" cy="60245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ru-RU" sz="1600" i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smtClean="0"/>
              <a:t>2.К этому уровню мы относим установки нравственного поведения, а именно: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 smtClean="0"/>
              <a:t>-индивидуальные,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 smtClean="0"/>
              <a:t>-моральные,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 smtClean="0"/>
              <a:t>-социальные и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 smtClean="0"/>
              <a:t>-правовые установки. 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ru-RU" sz="2000" dirty="0" smtClean="0"/>
              <a:t>	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ru-RU" sz="2000" dirty="0" smtClean="0"/>
              <a:t>	Если в структуре детерминант нравственного поведения преобладают индивидуальные установки, то показатели </a:t>
            </a:r>
            <a:r>
              <a:rPr lang="ru-RU" sz="2000" dirty="0" err="1" smtClean="0"/>
              <a:t>антикоррупционной</a:t>
            </a:r>
            <a:r>
              <a:rPr lang="ru-RU" sz="2000" dirty="0" smtClean="0"/>
              <a:t> устойчивости будут выше, поскольку эти установки </a:t>
            </a:r>
            <a:r>
              <a:rPr lang="ru-RU" sz="2000" dirty="0" err="1" smtClean="0"/>
              <a:t>интериоризированы</a:t>
            </a:r>
            <a:r>
              <a:rPr lang="ru-RU" sz="2000" dirty="0" smtClean="0"/>
              <a:t>, присущи нравственному самосознанию личности, стали индивидуальными нормами поведения. Если преобладают моральные детерминанты – ниже, если социальные – еще ниже, а наиболее низкими показатели </a:t>
            </a:r>
            <a:r>
              <a:rPr lang="ru-RU" sz="2000" dirty="0" err="1" smtClean="0"/>
              <a:t>антикоррупционной</a:t>
            </a:r>
            <a:r>
              <a:rPr lang="ru-RU" sz="2000" dirty="0" smtClean="0"/>
              <a:t> устойчивости будут в случае преобладания правовых детерминант, так как основным регуля­тором нравственного поведения при этом являются внешние по отношению к человеку принципы </a:t>
            </a:r>
            <a:r>
              <a:rPr lang="ru-RU" sz="2000" dirty="0" err="1" smtClean="0"/>
              <a:t>ретрибутивной</a:t>
            </a:r>
            <a:r>
              <a:rPr lang="ru-RU" sz="2000" dirty="0" smtClean="0"/>
              <a:t> справедливости (система поощрения и наказания).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itchFamily="18" charset="0"/>
              </a:rPr>
              <a:t>Манолова</a:t>
            </a:r>
            <a:r>
              <a:rPr lang="ru-RU" i="1" dirty="0" smtClean="0">
                <a:latin typeface="Baskerville Old Face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itchFamily="18" charset="0"/>
              </a:rPr>
              <a:t>акмеологии</a:t>
            </a:r>
            <a:r>
              <a:rPr lang="ru-RU" i="1" dirty="0" smtClean="0">
                <a:latin typeface="Baskerville Old Face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50" y="428625"/>
            <a:ext cx="7372350" cy="5591175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sz="2400" dirty="0" smtClean="0"/>
              <a:t>3.</a:t>
            </a:r>
            <a:r>
              <a:rPr lang="ru-RU" sz="2400" b="1" i="1" dirty="0" smtClean="0"/>
              <a:t>Эмоциональный уровень. </a:t>
            </a:r>
            <a:r>
              <a:rPr lang="ru-RU" sz="1800" dirty="0" smtClean="0"/>
              <a:t>На эмоциональном уровне мы выделяем несколько показателей, значимых для определения склонности к коррупции: удовлетворенность жизнью,  удовлетворенность профессией, удовлетворенность личным статусом и </a:t>
            </a:r>
            <a:r>
              <a:rPr lang="ru-RU" sz="1800" dirty="0" err="1" smtClean="0"/>
              <a:t>самоотношение</a:t>
            </a:r>
            <a:r>
              <a:rPr lang="ru-RU" sz="1800" dirty="0" smtClean="0"/>
              <a:t>. По  шкале удовлетворенности жизнью можно вы­ делить высокий, средний и низкий уровень.</a:t>
            </a:r>
          </a:p>
          <a:p>
            <a:pPr>
              <a:defRPr/>
            </a:pPr>
            <a:r>
              <a:rPr lang="ru-RU" sz="1800" dirty="0" err="1" smtClean="0"/>
              <a:t>Самоотношение</a:t>
            </a:r>
            <a:r>
              <a:rPr lang="ru-RU" sz="1800" dirty="0" smtClean="0"/>
              <a:t> как обобщенное и устойчивое отношение субъекта к самому себе интегрирует элементы </a:t>
            </a:r>
            <a:r>
              <a:rPr lang="ru-RU" sz="1800" dirty="0" err="1" smtClean="0"/>
              <a:t>Я-концепции</a:t>
            </a:r>
            <a:r>
              <a:rPr lang="ru-RU" sz="1800" dirty="0" smtClean="0"/>
              <a:t>. Позитивный образ «Я», </a:t>
            </a:r>
            <a:r>
              <a:rPr lang="ru-RU" sz="1800" dirty="0" err="1" smtClean="0"/>
              <a:t>самопринятие</a:t>
            </a:r>
            <a:r>
              <a:rPr lang="ru-RU" sz="1800" dirty="0" smtClean="0"/>
              <a:t> и положительная самооценка создают благоприятный фон для конструктивного поведения личности в сложных ситуациях выбора. Негативное </a:t>
            </a:r>
            <a:r>
              <a:rPr lang="ru-RU" sz="1800" dirty="0" err="1" smtClean="0"/>
              <a:t>самоотношение</a:t>
            </a:r>
            <a:r>
              <a:rPr lang="ru-RU" sz="1800" dirty="0" smtClean="0"/>
              <a:t> и неадекватная самооценка оказывают деформирующее воздействие на правовое поведение личности, активизируют комплекс неполноценности и поиск компен­саторных механизмов в виде повышения значимости личности за счет увеличения материальных благ. По-видимому, позитивный образ «Я», </a:t>
            </a:r>
            <a:r>
              <a:rPr lang="ru-RU" sz="1800" dirty="0" err="1" smtClean="0"/>
              <a:t>самопринятие</a:t>
            </a:r>
            <a:r>
              <a:rPr lang="ru-RU" sz="1800" dirty="0" smtClean="0"/>
              <a:t> и положительная самооценка должны </a:t>
            </a:r>
            <a:r>
              <a:rPr lang="ru-RU" sz="1800" dirty="0" err="1" smtClean="0"/>
              <a:t>коррелировать</a:t>
            </a:r>
            <a:r>
              <a:rPr lang="ru-RU" sz="1800" dirty="0" smtClean="0"/>
              <a:t> с </a:t>
            </a:r>
            <a:r>
              <a:rPr lang="ru-RU" sz="1800" dirty="0" err="1" smtClean="0"/>
              <a:t>антикоррупционной</a:t>
            </a:r>
            <a:r>
              <a:rPr lang="ru-RU" sz="1800" dirty="0" smtClean="0"/>
              <a:t> устойчивостью личности, а негативное </a:t>
            </a:r>
            <a:r>
              <a:rPr lang="ru-RU" sz="1800" dirty="0" err="1" smtClean="0"/>
              <a:t>самоотношение</a:t>
            </a:r>
            <a:r>
              <a:rPr lang="ru-RU" sz="1800" dirty="0" smtClean="0"/>
              <a:t> и неадекватная самооценка должны </a:t>
            </a:r>
            <a:r>
              <a:rPr lang="ru-RU" sz="1800" dirty="0" err="1" smtClean="0"/>
              <a:t>коррелировать</a:t>
            </a:r>
            <a:r>
              <a:rPr lang="ru-RU" sz="1800" dirty="0" smtClean="0"/>
              <a:t> со склонностью к коррупции.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0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itchFamily="18" charset="0"/>
              </a:rPr>
              <a:t>Манолова</a:t>
            </a:r>
            <a:r>
              <a:rPr lang="ru-RU" i="1" dirty="0" smtClean="0">
                <a:latin typeface="Baskerville Old Face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itchFamily="18" charset="0"/>
              </a:rPr>
              <a:t>акмеологии</a:t>
            </a:r>
            <a:r>
              <a:rPr lang="ru-RU" i="1" dirty="0" smtClean="0">
                <a:latin typeface="Baskerville Old Face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813" y="571500"/>
            <a:ext cx="7443787" cy="54483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>
                <a:latin typeface="Baskerville Old Face" pitchFamily="18" charset="0"/>
              </a:rPr>
              <a:t>.</a:t>
            </a:r>
            <a:r>
              <a:rPr lang="ru-RU" sz="2000" dirty="0" smtClean="0"/>
              <a:t> </a:t>
            </a:r>
            <a:r>
              <a:rPr lang="ru-RU" sz="2400" dirty="0" smtClean="0"/>
              <a:t>4.</a:t>
            </a:r>
            <a:r>
              <a:rPr lang="ru-RU" sz="2400" b="1" i="1" dirty="0" smtClean="0"/>
              <a:t>Регулятивный уровень. </a:t>
            </a:r>
            <a:r>
              <a:rPr lang="ru-RU" sz="2000" dirty="0" smtClean="0"/>
              <a:t>На регулятивном уровне для определения склонности к корруп­ции значимым оказывается показатель локуса контроля. Под локусом контроля принято по­ </a:t>
            </a:r>
            <a:r>
              <a:rPr lang="ru-RU" sz="2000" dirty="0" err="1" smtClean="0"/>
              <a:t>нимать</a:t>
            </a:r>
            <a:r>
              <a:rPr lang="ru-RU" sz="2000" dirty="0" smtClean="0"/>
              <a:t> склонность человека видеть источник управления своей жизнью либо преимуществен­но во внешней среде, либо в самом себе [1].В связи с этим выделяют два типа локуса контроля: </a:t>
            </a:r>
            <a:r>
              <a:rPr lang="ru-RU" sz="2400" i="1" dirty="0" err="1" smtClean="0"/>
              <a:t>интернальный</a:t>
            </a:r>
            <a:r>
              <a:rPr lang="ru-RU" sz="2400" i="1" dirty="0" smtClean="0"/>
              <a:t> и </a:t>
            </a:r>
            <a:r>
              <a:rPr lang="ru-RU" sz="2400" i="1" dirty="0" err="1" smtClean="0"/>
              <a:t>экстернальный</a:t>
            </a:r>
            <a:r>
              <a:rPr lang="ru-RU" sz="2400" i="1" dirty="0" smtClean="0"/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000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/>
              <a:t> Человек с </a:t>
            </a:r>
            <a:r>
              <a:rPr lang="ru-RU" sz="2000" dirty="0" err="1" smtClean="0"/>
              <a:t>экстернальным</a:t>
            </a:r>
            <a:r>
              <a:rPr lang="ru-RU" sz="2000" dirty="0" smtClean="0"/>
              <a:t> локусом контроля склонен приписывать ответственность за все вне­шним факторам: другим людям, судьбе, слу­чайности, окружающей среде. Человек с </a:t>
            </a:r>
            <a:r>
              <a:rPr lang="ru-RU" sz="2000" dirty="0" err="1" smtClean="0"/>
              <a:t>интернальным</a:t>
            </a:r>
            <a:r>
              <a:rPr lang="ru-RU" sz="2000" dirty="0" smtClean="0"/>
              <a:t> локусом контроля принимает ответственность за события своей жизни на себя. Скорее всего, </a:t>
            </a:r>
            <a:r>
              <a:rPr lang="ru-RU" sz="2000" dirty="0" err="1" smtClean="0"/>
              <a:t>коррупциогенная</a:t>
            </a:r>
            <a:r>
              <a:rPr lang="ru-RU" sz="2000" dirty="0" smtClean="0"/>
              <a:t> личность будет обладать </a:t>
            </a:r>
            <a:r>
              <a:rPr lang="ru-RU" sz="2000" dirty="0" err="1" smtClean="0"/>
              <a:t>экстернальным</a:t>
            </a:r>
            <a:r>
              <a:rPr lang="ru-RU" sz="2000" dirty="0" smtClean="0"/>
              <a:t> локусом контроля, а то время как личность с высокой </a:t>
            </a:r>
            <a:r>
              <a:rPr lang="ru-RU" sz="2000" dirty="0" err="1" smtClean="0"/>
              <a:t>антикоррупционной</a:t>
            </a:r>
            <a:r>
              <a:rPr lang="ru-RU" sz="2000" dirty="0" smtClean="0"/>
              <a:t> устойчивостью – </a:t>
            </a:r>
            <a:r>
              <a:rPr lang="ru-RU" sz="2000" dirty="0" err="1" smtClean="0"/>
              <a:t>интернальным</a:t>
            </a:r>
            <a:r>
              <a:rPr lang="ru-RU" sz="2000" dirty="0" smtClean="0"/>
              <a:t> локусом контроля.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000" dirty="0" smtClean="0">
              <a:latin typeface="Baskerville Old Fac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itchFamily="18" charset="0"/>
              </a:rPr>
              <a:t>Манолова</a:t>
            </a:r>
            <a:r>
              <a:rPr lang="ru-RU" i="1" dirty="0" smtClean="0">
                <a:latin typeface="Baskerville Old Face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itchFamily="18" charset="0"/>
              </a:rPr>
              <a:t>акмеологии</a:t>
            </a:r>
            <a:r>
              <a:rPr lang="ru-RU" i="1" dirty="0" smtClean="0">
                <a:latin typeface="Baskerville Old Face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00125" y="428625"/>
            <a:ext cx="7229475" cy="5591175"/>
          </a:xfrm>
        </p:spPr>
        <p:txBody>
          <a:bodyPr/>
          <a:lstStyle/>
          <a:p>
            <a:pPr>
              <a:defRPr/>
            </a:pPr>
            <a:r>
              <a:rPr lang="ru-RU" sz="2400" dirty="0" smtClean="0"/>
              <a:t>5. </a:t>
            </a:r>
            <a:r>
              <a:rPr lang="ru-RU" sz="2400" b="1" i="1" dirty="0" smtClean="0"/>
              <a:t>Поведенческий уровень. </a:t>
            </a:r>
          </a:p>
          <a:p>
            <a:pPr>
              <a:defRPr/>
            </a:pPr>
            <a:r>
              <a:rPr lang="ru-RU" sz="2400" dirty="0" smtClean="0"/>
              <a:t>Можно выделить два основных типа реагирования: </a:t>
            </a:r>
          </a:p>
          <a:p>
            <a:pPr>
              <a:defRPr/>
            </a:pPr>
            <a:r>
              <a:rPr lang="ru-RU" sz="2400" i="1" dirty="0" smtClean="0"/>
              <a:t>импульсивный и </a:t>
            </a:r>
          </a:p>
          <a:p>
            <a:pPr>
              <a:defRPr/>
            </a:pPr>
            <a:r>
              <a:rPr lang="ru-RU" sz="2400" i="1" dirty="0" smtClean="0"/>
              <a:t>рефлексивный. </a:t>
            </a:r>
          </a:p>
          <a:p>
            <a:pPr>
              <a:defRPr/>
            </a:pPr>
            <a:r>
              <a:rPr lang="ru-RU" sz="2400" dirty="0" smtClean="0"/>
              <a:t>Для импульсивного типа характерна спонтанная эмоциональная реакция на внешние раздражители. При рефлексивном типе реагирования действия человека опосредованы логическим анализом ситуации. Очевидно, что человек с ведущим импульсивным типом реагирования в большей степени будет склонен к коррупционному поведению, чем человек с ведущим рефлексивным типом реагирования.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itchFamily="18" charset="0"/>
              </a:rPr>
              <a:t>Манолова</a:t>
            </a:r>
            <a:r>
              <a:rPr lang="ru-RU" i="1" dirty="0" smtClean="0">
                <a:latin typeface="Baskerville Old Face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itchFamily="18" charset="0"/>
              </a:rPr>
              <a:t>акмеологии</a:t>
            </a:r>
            <a:r>
              <a:rPr lang="ru-RU" i="1" dirty="0" smtClean="0">
                <a:latin typeface="Baskerville Old Face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85813" y="428625"/>
            <a:ext cx="7500937" cy="5430838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  <a:defRPr/>
            </a:pPr>
            <a:r>
              <a:rPr lang="ru-RU" sz="2000" dirty="0" smtClean="0"/>
              <a:t>    </a:t>
            </a:r>
            <a:r>
              <a:rPr lang="ru-RU" sz="2800" b="1" i="1" dirty="0" smtClean="0"/>
              <a:t>психологический портрет </a:t>
            </a:r>
            <a:r>
              <a:rPr lang="ru-RU" sz="2800" b="1" i="1" dirty="0" err="1" smtClean="0"/>
              <a:t>коррупциогенной</a:t>
            </a:r>
            <a:r>
              <a:rPr lang="ru-RU" sz="2800" b="1" i="1" dirty="0" smtClean="0"/>
              <a:t> личности</a:t>
            </a:r>
            <a:r>
              <a:rPr lang="ru-RU" sz="2800" i="1" dirty="0" smtClean="0"/>
              <a:t>.</a:t>
            </a:r>
          </a:p>
          <a:p>
            <a:pPr>
              <a:defRPr/>
            </a:pPr>
            <a:endParaRPr lang="ru-RU" sz="2000" i="1" dirty="0" smtClean="0"/>
          </a:p>
          <a:p>
            <a:pPr>
              <a:buNone/>
              <a:defRPr/>
            </a:pPr>
            <a:r>
              <a:rPr lang="ru-RU" sz="2000" dirty="0" smtClean="0"/>
              <a:t>Для нее характерно: </a:t>
            </a:r>
          </a:p>
          <a:p>
            <a:pPr>
              <a:defRPr/>
            </a:pPr>
            <a:r>
              <a:rPr lang="ru-RU" sz="2000" dirty="0" smtClean="0"/>
              <a:t>осмысление жизни через приобретение материальных благ, </a:t>
            </a:r>
          </a:p>
          <a:p>
            <a:pPr>
              <a:defRPr/>
            </a:pPr>
            <a:r>
              <a:rPr lang="ru-RU" sz="2000" dirty="0" smtClean="0"/>
              <a:t>стремление к роскоши как показателю счастья,</a:t>
            </a:r>
          </a:p>
          <a:p>
            <a:pPr>
              <a:defRPr/>
            </a:pPr>
            <a:r>
              <a:rPr lang="ru-RU" sz="2000" dirty="0" smtClean="0"/>
              <a:t> неосознанная мотивация и недифференцированная структура установок нравственного поведения,</a:t>
            </a:r>
          </a:p>
          <a:p>
            <a:pPr>
              <a:defRPr/>
            </a:pPr>
            <a:r>
              <a:rPr lang="ru-RU" sz="2000" dirty="0" smtClean="0"/>
              <a:t> низкий уровень удовлетворенности жизнью, </a:t>
            </a:r>
          </a:p>
          <a:p>
            <a:pPr>
              <a:defRPr/>
            </a:pPr>
            <a:r>
              <a:rPr lang="ru-RU" sz="2000" dirty="0" smtClean="0"/>
              <a:t>негативное </a:t>
            </a:r>
            <a:r>
              <a:rPr lang="ru-RU" sz="2000" dirty="0" err="1" smtClean="0"/>
              <a:t>самоотношение</a:t>
            </a:r>
            <a:r>
              <a:rPr lang="ru-RU" sz="2000" dirty="0" smtClean="0"/>
              <a:t> и неадекватная самооценка, </a:t>
            </a:r>
          </a:p>
          <a:p>
            <a:pPr>
              <a:defRPr/>
            </a:pPr>
            <a:r>
              <a:rPr lang="ru-RU" sz="2000" dirty="0" err="1" smtClean="0"/>
              <a:t>экстернальный</a:t>
            </a:r>
            <a:r>
              <a:rPr lang="ru-RU" sz="2000" dirty="0" smtClean="0"/>
              <a:t> локус контроля, </a:t>
            </a:r>
          </a:p>
          <a:p>
            <a:pPr>
              <a:defRPr/>
            </a:pPr>
            <a:r>
              <a:rPr lang="ru-RU" sz="2000" dirty="0" smtClean="0"/>
              <a:t>импульсивный тип реагирования.</a:t>
            </a:r>
          </a:p>
          <a:p>
            <a:pPr>
              <a:defRPr/>
            </a:pPr>
            <a:r>
              <a:rPr lang="ru-RU" sz="2000" dirty="0" smtClean="0"/>
              <a:t>Каждая из этих характеристик повышает склонность к коррупции, которую можно описать как интегральный показатель.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itchFamily="18" charset="0"/>
              </a:rPr>
              <a:t>Манолова</a:t>
            </a:r>
            <a:r>
              <a:rPr lang="ru-RU" i="1" dirty="0" smtClean="0">
                <a:latin typeface="Baskerville Old Face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itchFamily="18" charset="0"/>
              </a:rPr>
              <a:t>акмеологии</a:t>
            </a:r>
            <a:r>
              <a:rPr lang="ru-RU" i="1" dirty="0" smtClean="0">
                <a:latin typeface="Baskerville Old Face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b="9611"/>
          <a:stretch>
            <a:fillRect/>
          </a:stretch>
        </p:blipFill>
        <p:spPr bwMode="auto">
          <a:xfrm>
            <a:off x="468313" y="333375"/>
            <a:ext cx="8280400" cy="5327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Кто Я?</a:t>
            </a:r>
          </a:p>
        </p:txBody>
      </p:sp>
      <p:pic>
        <p:nvPicPr>
          <p:cNvPr id="100354" name="Picture 2" descr="https://img0.liveinternet.ru/images/attach/c/2/67/104/67104140_1290794043_yogainsphe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524000"/>
            <a:ext cx="6781718" cy="4524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2" y="0"/>
            <a:ext cx="8552302" cy="6841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1556776" y="602128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Восстановление </a:t>
            </a:r>
            <a:r>
              <a:rPr lang="ru-RU" b="1" dirty="0" err="1" smtClean="0">
                <a:solidFill>
                  <a:srgbClr val="FF0000"/>
                </a:solidFill>
              </a:rPr>
              <a:t>со-знания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1285860"/>
            <a:ext cx="7598648" cy="557214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None/>
            </a:pPr>
            <a:r>
              <a:rPr lang="ru-RU" b="1" dirty="0" smtClean="0"/>
              <a:t>		</a:t>
            </a:r>
            <a:r>
              <a:rPr lang="ru-RU" b="1" dirty="0" smtClean="0">
                <a:solidFill>
                  <a:srgbClr val="002060"/>
                </a:solidFill>
              </a:rPr>
              <a:t>Обязательным условием реализации этого алгоритма является  создание у субъектов ОД мотиваций на восстановление </a:t>
            </a:r>
            <a:r>
              <a:rPr lang="ru-RU" b="1" dirty="0" err="1" smtClean="0">
                <a:solidFill>
                  <a:srgbClr val="002060"/>
                </a:solidFill>
              </a:rPr>
              <a:t>со-знания</a:t>
            </a:r>
            <a:r>
              <a:rPr lang="ru-RU" b="1" dirty="0" smtClean="0">
                <a:solidFill>
                  <a:srgbClr val="002060"/>
                </a:solidFill>
              </a:rPr>
              <a:t> (соединения знаний),</a:t>
            </a:r>
          </a:p>
          <a:p>
            <a:pPr algn="just">
              <a:lnSpc>
                <a:spcPct val="90000"/>
              </a:lnSpc>
              <a:buNone/>
            </a:pPr>
            <a:r>
              <a:rPr lang="ru-RU" b="1" dirty="0" smtClean="0"/>
              <a:t>  - </a:t>
            </a:r>
            <a:r>
              <a:rPr lang="ru-RU" b="1" dirty="0" smtClean="0">
                <a:solidFill>
                  <a:srgbClr val="C00000"/>
                </a:solidFill>
              </a:rPr>
              <a:t>связности, стройности и непрерывности мышления, как инструментов необходимых для  восстановления ориентировки во времени, пространстве и собственной личности</a:t>
            </a:r>
            <a:r>
              <a:rPr lang="ru-RU" b="1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Социальные причины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572560" cy="5357850"/>
          </a:xfrm>
        </p:spPr>
        <p:txBody>
          <a:bodyPr>
            <a:normAutofit/>
          </a:bodyPr>
          <a:lstStyle/>
          <a:p>
            <a:r>
              <a:rPr lang="ru-RU" b="1" dirty="0" smtClean="0"/>
              <a:t> Э. Дюркгейм: </a:t>
            </a:r>
            <a:r>
              <a:rPr lang="ru-RU" b="1" dirty="0" smtClean="0">
                <a:solidFill>
                  <a:srgbClr val="FF0000"/>
                </a:solidFill>
              </a:rPr>
              <a:t>социальные кризисы</a:t>
            </a:r>
            <a:r>
              <a:rPr lang="ru-RU" b="1" dirty="0" smtClean="0"/>
              <a:t>,  приводят к </a:t>
            </a:r>
            <a:r>
              <a:rPr lang="ru-RU" b="1" dirty="0" smtClean="0">
                <a:solidFill>
                  <a:srgbClr val="FF0000"/>
                </a:solidFill>
              </a:rPr>
              <a:t>рассогласованию принятых норм и жизненного опыта </a:t>
            </a:r>
            <a:r>
              <a:rPr lang="ru-RU" b="1" dirty="0" smtClean="0"/>
              <a:t>человека и наступает состояние аномии.</a:t>
            </a:r>
          </a:p>
          <a:p>
            <a:pPr>
              <a:buNone/>
            </a:pPr>
            <a:endParaRPr lang="ru-RU" b="1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Аномия</a:t>
            </a:r>
            <a:r>
              <a:rPr lang="ru-RU" b="1" dirty="0" smtClean="0"/>
              <a:t> - это </a:t>
            </a:r>
            <a:r>
              <a:rPr lang="ru-RU" b="1" dirty="0" smtClean="0">
                <a:solidFill>
                  <a:srgbClr val="FF0000"/>
                </a:solidFill>
              </a:rPr>
              <a:t>разрыв</a:t>
            </a:r>
            <a:r>
              <a:rPr lang="ru-RU" b="1" dirty="0" smtClean="0"/>
              <a:t> между предписанными культурой </a:t>
            </a:r>
            <a:r>
              <a:rPr lang="ru-RU" b="1" dirty="0" smtClean="0">
                <a:solidFill>
                  <a:srgbClr val="FF0000"/>
                </a:solidFill>
              </a:rPr>
              <a:t>целями</a:t>
            </a:r>
            <a:r>
              <a:rPr lang="ru-RU" b="1" dirty="0" smtClean="0"/>
              <a:t> и доступностью социально одобряемых </a:t>
            </a:r>
            <a:r>
              <a:rPr lang="ru-RU" b="1" dirty="0" smtClean="0">
                <a:solidFill>
                  <a:srgbClr val="FF0000"/>
                </a:solidFill>
              </a:rPr>
              <a:t>средств</a:t>
            </a:r>
            <a:r>
              <a:rPr lang="ru-RU" b="1" dirty="0" smtClean="0"/>
              <a:t> для их достижения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844824"/>
            <a:ext cx="69847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распространения </a:t>
            </a:r>
            <a:r>
              <a:rPr lang="ru-RU" sz="2800" b="1" dirty="0" smtClean="0">
                <a:solidFill>
                  <a:srgbClr val="FF0000"/>
                </a:solidFill>
              </a:rPr>
              <a:t>психологии потребления</a:t>
            </a:r>
            <a:endParaRPr lang="ru-RU" sz="2800" dirty="0" smtClean="0"/>
          </a:p>
          <a:p>
            <a:pPr algn="ctr"/>
            <a:r>
              <a:rPr lang="ru-RU" sz="2800" dirty="0" smtClean="0"/>
              <a:t> </a:t>
            </a:r>
          </a:p>
          <a:p>
            <a:pPr algn="ctr"/>
            <a:r>
              <a:rPr lang="ru-RU" sz="2800" dirty="0" smtClean="0"/>
              <a:t>философии «жизни одним днем» </a:t>
            </a:r>
          </a:p>
          <a:p>
            <a:pPr algn="ctr"/>
            <a:endParaRPr lang="ru-RU" sz="2800" dirty="0" smtClean="0"/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коммерциализации</a:t>
            </a:r>
            <a:r>
              <a:rPr lang="ru-RU" sz="2800" dirty="0" smtClean="0"/>
              <a:t> исполнения должностных обязанностей </a:t>
            </a:r>
            <a:endParaRPr lang="ru-RU" sz="2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71800" y="1600200"/>
            <a:ext cx="5915000" cy="4525963"/>
          </a:xfrm>
        </p:spPr>
        <p:txBody>
          <a:bodyPr/>
          <a:lstStyle/>
          <a:p>
            <a:pPr>
              <a:buNone/>
            </a:pPr>
            <a:r>
              <a:rPr lang="ru-RU" b="1" i="1" dirty="0" smtClean="0"/>
              <a:t>	Коррупция должна быть не просто незаконной.</a:t>
            </a:r>
            <a:r>
              <a:rPr lang="ru-RU" dirty="0" smtClean="0"/>
              <a:t> </a:t>
            </a:r>
            <a:r>
              <a:rPr lang="ru-RU" b="1" i="1" dirty="0" smtClean="0"/>
              <a:t>Она должна стать неприличной.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				Д.А. Медведев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2075"/>
          </a:xfrm>
        </p:spPr>
        <p:txBody>
          <a:bodyPr>
            <a:normAutofit fontScale="90000"/>
          </a:bodyPr>
          <a:lstStyle/>
          <a:p>
            <a:pPr eaLnBrk="1" hangingPunct="1"/>
            <a:endParaRPr lang="ru-RU" sz="400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65516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 В </a:t>
            </a:r>
            <a:r>
              <a:rPr lang="ru-RU" sz="2800" dirty="0" err="1" smtClean="0"/>
              <a:t>Тилбургском</a:t>
            </a:r>
            <a:r>
              <a:rPr lang="ru-RU" sz="2800" dirty="0" smtClean="0"/>
              <a:t> университете следили за </a:t>
            </a:r>
            <a:r>
              <a:rPr lang="ru-RU" sz="2800" b="1" dirty="0" smtClean="0">
                <a:solidFill>
                  <a:srgbClr val="FF0000"/>
                </a:solidFill>
              </a:rPr>
              <a:t>мозговой деятельностью</a:t>
            </a:r>
            <a:r>
              <a:rPr lang="ru-RU" sz="2800" dirty="0" smtClean="0"/>
              <a:t> облеченных властью людей и обнаружили, что у них наблюдалась </a:t>
            </a:r>
            <a:r>
              <a:rPr lang="ru-RU" sz="2800" b="1" dirty="0" smtClean="0"/>
              <a:t>активность в областях</a:t>
            </a:r>
            <a:r>
              <a:rPr lang="ru-RU" sz="2800" dirty="0" smtClean="0"/>
              <a:t>, </a:t>
            </a:r>
            <a:r>
              <a:rPr lang="ru-RU" sz="2800" dirty="0" smtClean="0">
                <a:solidFill>
                  <a:srgbClr val="FF0000"/>
                </a:solidFill>
              </a:rPr>
              <a:t>связанных с расторможенностью свойственной человеку, находящемуся в алкогольном опьянении</a:t>
            </a:r>
            <a:r>
              <a:rPr lang="ru-RU" sz="2800" dirty="0" smtClean="0"/>
              <a:t>. Алкоголь сужает внимание и провоцирует поведение, которое можно назвать </a:t>
            </a:r>
            <a:r>
              <a:rPr lang="ru-RU" sz="2800" b="1" dirty="0" err="1" smtClean="0"/>
              <a:t>гиперуверенностью</a:t>
            </a:r>
            <a:r>
              <a:rPr lang="ru-RU" sz="2800" dirty="0" smtClean="0"/>
              <a:t> в себе и </a:t>
            </a:r>
            <a:r>
              <a:rPr lang="ru-RU" sz="2800" b="1" dirty="0" err="1" smtClean="0"/>
              <a:t>гипернапористостью</a:t>
            </a:r>
            <a:endParaRPr lang="ru-RU" sz="2800" b="1" dirty="0" smtClean="0"/>
          </a:p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Получается, что высокопоставленный человек, который хочет «взять плату за услуги», </a:t>
            </a:r>
            <a:r>
              <a:rPr lang="ru-RU" sz="2800" b="1" dirty="0" smtClean="0">
                <a:solidFill>
                  <a:srgbClr val="FF0000"/>
                </a:solidFill>
              </a:rPr>
              <a:t>до конца не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отдает себе отчета</a:t>
            </a:r>
            <a:r>
              <a:rPr lang="ru-RU" sz="2800" dirty="0" smtClean="0"/>
              <a:t> или предпочитает не верить в то, что в какой-то момент для него все может полететь в тартарары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 </a:t>
            </a:r>
            <a:r>
              <a:rPr lang="ru-RU" sz="2800" dirty="0" err="1" smtClean="0"/>
              <a:t>Йорис</a:t>
            </a:r>
            <a:r>
              <a:rPr lang="ru-RU" sz="2800" dirty="0" smtClean="0"/>
              <a:t> </a:t>
            </a:r>
            <a:r>
              <a:rPr lang="ru-RU" sz="2800" dirty="0" err="1" smtClean="0"/>
              <a:t>Ламмерс</a:t>
            </a:r>
            <a:r>
              <a:rPr lang="ru-RU" sz="2800" dirty="0" smtClean="0"/>
              <a:t> назвал этот эффект «</a:t>
            </a:r>
            <a:r>
              <a:rPr lang="ru-RU" sz="2800" dirty="0" smtClean="0">
                <a:solidFill>
                  <a:srgbClr val="FF0000"/>
                </a:solidFill>
              </a:rPr>
              <a:t>моральной близорукостью</a:t>
            </a:r>
            <a:r>
              <a:rPr lang="ru-RU" sz="2800" dirty="0" smtClean="0"/>
              <a:t>»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333375"/>
            <a:ext cx="8143875" cy="10001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4800" b="1" dirty="0" smtClean="0">
                <a:solidFill>
                  <a:srgbClr val="FF0000"/>
                </a:solidFill>
                <a:latin typeface="+mn-lt"/>
              </a:rPr>
              <a:t>Зависимость</a:t>
            </a:r>
            <a:endParaRPr lang="ru-RU" sz="4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7827" name="Содержимое 2"/>
          <p:cNvSpPr>
            <a:spLocks noGrp="1"/>
          </p:cNvSpPr>
          <p:nvPr>
            <p:ph idx="1"/>
          </p:nvPr>
        </p:nvSpPr>
        <p:spPr>
          <a:xfrm>
            <a:off x="428625" y="1714500"/>
            <a:ext cx="8258175" cy="441642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4400" b="1" smtClean="0">
                <a:solidFill>
                  <a:srgbClr val="FF0000"/>
                </a:solidFill>
              </a:rPr>
              <a:t>от власти и денег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 влиянии власти на личность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643998" cy="5500726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Древняя восточная мудрость: «Если хочешь узнать человека, дай ему власть и деньги».  </a:t>
            </a:r>
          </a:p>
          <a:p>
            <a:r>
              <a:rPr lang="ru-RU" b="1" dirty="0" smtClean="0"/>
              <a:t>Запад-капитализм: «</a:t>
            </a:r>
            <a:r>
              <a:rPr lang="ru-RU" b="1" dirty="0" smtClean="0">
                <a:solidFill>
                  <a:srgbClr val="FF0000"/>
                </a:solidFill>
              </a:rPr>
              <a:t>Власть – это наркотик</a:t>
            </a:r>
            <a:r>
              <a:rPr lang="ru-RU" b="1" dirty="0" smtClean="0"/>
              <a:t>. Кто попробовал его хоть раз – отравлен ею навсегда». У. Черчилль </a:t>
            </a:r>
          </a:p>
          <a:p>
            <a:r>
              <a:rPr lang="ru-RU" b="1" dirty="0" smtClean="0"/>
              <a:t>Соврем. Россия депутат законодательного собрания Свердловской области </a:t>
            </a:r>
            <a:r>
              <a:rPr lang="ru-RU" b="1" dirty="0" err="1" smtClean="0"/>
              <a:t>М.Ряпасов</a:t>
            </a:r>
            <a:r>
              <a:rPr lang="ru-RU" b="1" dirty="0" smtClean="0"/>
              <a:t>: «</a:t>
            </a:r>
            <a:r>
              <a:rPr lang="ru-RU" b="1" dirty="0" smtClean="0">
                <a:solidFill>
                  <a:srgbClr val="FF0000"/>
                </a:solidFill>
              </a:rPr>
              <a:t>Власть это 100% - </a:t>
            </a:r>
            <a:r>
              <a:rPr lang="ru-RU" b="1" dirty="0" err="1" smtClean="0">
                <a:solidFill>
                  <a:srgbClr val="FF0000"/>
                </a:solidFill>
              </a:rPr>
              <a:t>ный</a:t>
            </a:r>
            <a:r>
              <a:rPr lang="ru-RU" b="1" dirty="0" smtClean="0">
                <a:solidFill>
                  <a:srgbClr val="FF0000"/>
                </a:solidFill>
              </a:rPr>
              <a:t> наркотик</a:t>
            </a:r>
            <a:r>
              <a:rPr lang="ru-RU" b="1" dirty="0" smtClean="0"/>
              <a:t>…Не бывает </a:t>
            </a:r>
            <a:r>
              <a:rPr lang="ru-RU" b="1" dirty="0" err="1" smtClean="0"/>
              <a:t>передозы</a:t>
            </a:r>
            <a:r>
              <a:rPr lang="ru-RU" b="1" dirty="0" smtClean="0"/>
              <a:t>…От него очень сложно избавиться». Добровольно отказался от </a:t>
            </a:r>
            <a:r>
              <a:rPr lang="ru-RU" b="1" dirty="0" err="1" smtClean="0"/>
              <a:t>манадата</a:t>
            </a:r>
            <a:endParaRPr lang="ru-RU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501122" cy="78581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Патогенез и клиника влияния власти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71546"/>
            <a:ext cx="8501122" cy="5500726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профессор А.И. Белкин </a:t>
            </a:r>
            <a:r>
              <a:rPr lang="ru-RU" b="1" dirty="0" smtClean="0"/>
              <a:t>объяснил патогенез изменения личности и поведения у людей во власти повышением синтеза в их организме </a:t>
            </a:r>
            <a:r>
              <a:rPr lang="ru-RU" b="1" dirty="0" err="1" smtClean="0">
                <a:solidFill>
                  <a:srgbClr val="FF0000"/>
                </a:solidFill>
              </a:rPr>
              <a:t>эндорфинов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   «По моим наблюдениям, первая реакция психики на наркотик - снижение критики. От </a:t>
            </a:r>
            <a:r>
              <a:rPr lang="ru-RU" b="1" dirty="0" smtClean="0">
                <a:solidFill>
                  <a:srgbClr val="FF0000"/>
                </a:solidFill>
              </a:rPr>
              <a:t>ощущения собственного могущества человек утрачивает возможность трезво оценивать себя. </a:t>
            </a:r>
          </a:p>
          <a:p>
            <a:r>
              <a:rPr lang="ru-RU" b="1" dirty="0" smtClean="0"/>
              <a:t>Одновременно появляется недоверчивость к близкому окружению. </a:t>
            </a:r>
          </a:p>
          <a:p>
            <a:r>
              <a:rPr lang="ru-RU" b="1" dirty="0" smtClean="0"/>
              <a:t>Превратно воспринимается действительность. На задворки сознания вытеснять все, что не приносит удовольствия, доходит до полного </a:t>
            </a:r>
            <a:r>
              <a:rPr lang="ru-RU" b="1" dirty="0" err="1" smtClean="0"/>
              <a:t>самоослепления</a:t>
            </a:r>
            <a:r>
              <a:rPr lang="ru-RU" b="1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Клиника зависимости от власти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715436" cy="5572164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Возникает эффект </a:t>
            </a:r>
            <a:r>
              <a:rPr lang="ru-RU" b="1" dirty="0" smtClean="0">
                <a:solidFill>
                  <a:srgbClr val="FF0000"/>
                </a:solidFill>
              </a:rPr>
              <a:t>привыкания</a:t>
            </a:r>
            <a:r>
              <a:rPr lang="ru-RU" b="1" dirty="0" smtClean="0"/>
              <a:t>. Доза, которой хватало вчера, перестает действовать. И ежедневно нужно делать нечто такое, чтобы она возрастала.</a:t>
            </a:r>
          </a:p>
          <a:p>
            <a:r>
              <a:rPr lang="ru-RU" b="1" dirty="0" smtClean="0"/>
              <a:t> Психика при этом, естественно, </a:t>
            </a:r>
            <a:r>
              <a:rPr lang="ru-RU" b="1" dirty="0" smtClean="0">
                <a:solidFill>
                  <a:srgbClr val="FF0000"/>
                </a:solidFill>
              </a:rPr>
              <a:t>регрессирует.</a:t>
            </a:r>
            <a:r>
              <a:rPr lang="ru-RU" b="1" dirty="0" smtClean="0"/>
              <a:t> Исчезает ощущение единства с миром, исчезает способность к сопереживанию, угасают живые чувства. </a:t>
            </a:r>
          </a:p>
          <a:p>
            <a:r>
              <a:rPr lang="ru-RU" b="1" dirty="0" err="1" smtClean="0"/>
              <a:t>Эндорфинозависимым</a:t>
            </a:r>
            <a:r>
              <a:rPr lang="ru-RU" b="1" dirty="0" smtClean="0"/>
              <a:t> с трудом удается сотрудничать с другими людьми, все решения они хотят принимать самостоятельно. </a:t>
            </a:r>
          </a:p>
          <a:p>
            <a:r>
              <a:rPr lang="ru-RU" b="1" dirty="0" smtClean="0"/>
              <a:t>А тот, кто пытается покуситься на источник радости - их власть, вызывает у них вспышки просто-таки животной </a:t>
            </a:r>
            <a:r>
              <a:rPr lang="ru-RU" b="1" dirty="0" smtClean="0">
                <a:solidFill>
                  <a:srgbClr val="FF0000"/>
                </a:solidFill>
              </a:rPr>
              <a:t>злобы».  А.И.Белкин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27584" y="1916832"/>
          <a:ext cx="7704855" cy="4597546"/>
        </p:xfrm>
        <a:graphic>
          <a:graphicData uri="http://schemas.openxmlformats.org/drawingml/2006/table">
            <a:tbl>
              <a:tblPr/>
              <a:tblGrid>
                <a:gridCol w="4298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7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377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2075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Характеристика объекта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207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В живом мире (образ)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неживом мире (образ</a:t>
                      </a: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2075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Характеристика образа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665783"/>
            <a:ext cx="8208912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Кем и чем Вы могли бы себя представить, кроме человека?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58204" cy="272573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Наркологический подход к анализу зависимости от власти и денег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86874" cy="135732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FF0000"/>
                </a:solidFill>
                <a:latin typeface="+mn-lt"/>
              </a:rPr>
              <a:t>1. Сходство зависимостей от ПАВ и власти по нецелевому применению</a:t>
            </a:r>
            <a:endParaRPr lang="ru-RU" dirty="0"/>
          </a:p>
        </p:txBody>
      </p:sp>
      <p:sp>
        <p:nvSpPr>
          <p:cNvPr id="78851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        ПАВ - опиаты</a:t>
            </a:r>
          </a:p>
        </p:txBody>
      </p:sp>
      <p:sp>
        <p:nvSpPr>
          <p:cNvPr id="78852" name="Содержимое 5"/>
          <p:cNvSpPr>
            <a:spLocks noGrp="1"/>
          </p:cNvSpPr>
          <p:nvPr>
            <p:ph sz="half" idx="2"/>
          </p:nvPr>
        </p:nvSpPr>
        <p:spPr>
          <a:xfrm>
            <a:off x="250825" y="2205038"/>
            <a:ext cx="4321175" cy="4464050"/>
          </a:xfrm>
        </p:spPr>
        <p:txBody>
          <a:bodyPr>
            <a:normAutofit lnSpcReduction="10000"/>
          </a:bodyPr>
          <a:lstStyle/>
          <a:p>
            <a:r>
              <a:rPr lang="ru-RU" sz="2000" b="1" dirty="0" smtClean="0"/>
              <a:t>Целевое применение опиатов обосновано наличием медицинских показаний – </a:t>
            </a:r>
            <a:r>
              <a:rPr lang="ru-RU" sz="2000" b="1" dirty="0" smtClean="0">
                <a:solidFill>
                  <a:srgbClr val="FF0000"/>
                </a:solidFill>
              </a:rPr>
              <a:t>выраженного болевого синдрома, кашля, </a:t>
            </a:r>
            <a:r>
              <a:rPr lang="ru-RU" sz="2000" b="1" dirty="0" smtClean="0"/>
              <a:t>не купирующегося противокашлевыми средствами, сильной одышке, обусловленной </a:t>
            </a:r>
            <a:r>
              <a:rPr lang="ru-RU" sz="2000" b="1" dirty="0" err="1" smtClean="0"/>
              <a:t>сердечно-сосудистой</a:t>
            </a:r>
            <a:r>
              <a:rPr lang="ru-RU" sz="2000" b="1" dirty="0" smtClean="0"/>
              <a:t> недостаточностью. </a:t>
            </a:r>
          </a:p>
          <a:p>
            <a:r>
              <a:rPr lang="ru-RU" sz="2000" b="1" dirty="0" smtClean="0"/>
              <a:t>Наркоманам нужно </a:t>
            </a:r>
            <a:r>
              <a:rPr lang="ru-RU" sz="2000" b="1" dirty="0" smtClean="0">
                <a:solidFill>
                  <a:srgbClr val="FF0000"/>
                </a:solidFill>
              </a:rPr>
              <a:t>не целевой эффект - анальгезия, а сопутствующие ей психотропные эффекты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8853" name="Текст 6"/>
          <p:cNvSpPr>
            <a:spLocks noGrp="1"/>
          </p:cNvSpPr>
          <p:nvPr>
            <p:ph type="body" sz="quarter" idx="3"/>
          </p:nvPr>
        </p:nvSpPr>
        <p:spPr>
          <a:xfrm>
            <a:off x="4859338" y="1484313"/>
            <a:ext cx="3898900" cy="504825"/>
          </a:xfrm>
        </p:spPr>
        <p:txBody>
          <a:bodyPr/>
          <a:lstStyle/>
          <a:p>
            <a:r>
              <a:rPr lang="ru-RU" dirty="0" smtClean="0"/>
              <a:t>           власть и деньги</a:t>
            </a:r>
          </a:p>
        </p:txBody>
      </p:sp>
      <p:sp>
        <p:nvSpPr>
          <p:cNvPr id="78854" name="Содержимое 7"/>
          <p:cNvSpPr>
            <a:spLocks noGrp="1"/>
          </p:cNvSpPr>
          <p:nvPr>
            <p:ph sz="quarter" idx="4"/>
          </p:nvPr>
        </p:nvSpPr>
        <p:spPr>
          <a:xfrm>
            <a:off x="4857752" y="1916112"/>
            <a:ext cx="4286248" cy="4513284"/>
          </a:xfrm>
        </p:spPr>
        <p:txBody>
          <a:bodyPr>
            <a:normAutofit fontScale="92500" lnSpcReduction="20000"/>
          </a:bodyPr>
          <a:lstStyle/>
          <a:p>
            <a:r>
              <a:rPr lang="ru-RU" sz="2200" b="1" dirty="0" smtClean="0"/>
              <a:t>Целевое предназначение демократической власти – </a:t>
            </a:r>
            <a:r>
              <a:rPr lang="ru-RU" sz="2200" b="1" dirty="0" smtClean="0">
                <a:solidFill>
                  <a:srgbClr val="FF0000"/>
                </a:solidFill>
              </a:rPr>
              <a:t>служение народу</a:t>
            </a:r>
            <a:r>
              <a:rPr lang="ru-RU" sz="2200" b="1" dirty="0" smtClean="0"/>
              <a:t>. Депутаты –  слуги народа. Власть является инструментом управления, контроля, организации общества, обеспечения справедливости и порядка, защиты интересов избирателей. </a:t>
            </a:r>
          </a:p>
          <a:p>
            <a:r>
              <a:rPr lang="ru-RU" sz="2200" b="1" dirty="0" smtClean="0">
                <a:solidFill>
                  <a:srgbClr val="FF0000"/>
                </a:solidFill>
              </a:rPr>
              <a:t>Не целевое использование власти направлено на создание личного благополучия </a:t>
            </a:r>
            <a:r>
              <a:rPr lang="ru-RU" sz="2200" b="1" dirty="0" smtClean="0"/>
              <a:t>за счет других, путем нарушения нравственных, культурных, социальных, правовых и других норм – обмана, воровства, коррупции, насилия и др.</a:t>
            </a:r>
          </a:p>
          <a:p>
            <a:endParaRPr lang="ru-RU" sz="1800" dirty="0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2.Сходство субъективных «психотропных» эффекты наркотиков и власти (денег)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9875" name="Текст 2"/>
          <p:cNvSpPr>
            <a:spLocks noGrp="1"/>
          </p:cNvSpPr>
          <p:nvPr>
            <p:ph type="body" idx="1"/>
          </p:nvPr>
        </p:nvSpPr>
        <p:spPr>
          <a:xfrm>
            <a:off x="1116013" y="1196975"/>
            <a:ext cx="2339975" cy="576263"/>
          </a:xfrm>
        </p:spPr>
        <p:txBody>
          <a:bodyPr>
            <a:normAutofit fontScale="77500" lnSpcReduction="20000"/>
          </a:bodyPr>
          <a:lstStyle/>
          <a:p>
            <a:r>
              <a:rPr lang="ru-RU" smtClean="0"/>
              <a:t>                                    ПАВ </a:t>
            </a:r>
          </a:p>
        </p:txBody>
      </p:sp>
      <p:sp>
        <p:nvSpPr>
          <p:cNvPr id="79876" name="Содержимое 3"/>
          <p:cNvSpPr>
            <a:spLocks noGrp="1"/>
          </p:cNvSpPr>
          <p:nvPr>
            <p:ph sz="half" idx="2"/>
          </p:nvPr>
        </p:nvSpPr>
        <p:spPr>
          <a:xfrm>
            <a:off x="323850" y="1844674"/>
            <a:ext cx="4176712" cy="4441845"/>
          </a:xfrm>
        </p:spPr>
        <p:txBody>
          <a:bodyPr>
            <a:normAutofit/>
          </a:bodyPr>
          <a:lstStyle/>
          <a:p>
            <a:r>
              <a:rPr lang="ru-RU" b="1" dirty="0" smtClean="0"/>
              <a:t>У наркоманов мотивацией к  применению наркотиков является возможность ощутить </a:t>
            </a:r>
            <a:r>
              <a:rPr lang="ru-RU" b="1" dirty="0" smtClean="0">
                <a:solidFill>
                  <a:srgbClr val="FF0000"/>
                </a:solidFill>
              </a:rPr>
              <a:t>состояние эйфории, субъективной приятности, отвлечься от объективной реальности</a:t>
            </a:r>
            <a:r>
              <a:rPr lang="ru-RU" b="1" dirty="0" smtClean="0"/>
              <a:t>, то есть психотропные эффекты препаратов,  </a:t>
            </a:r>
          </a:p>
          <a:p>
            <a:pPr>
              <a:buNone/>
            </a:pPr>
            <a:r>
              <a:rPr lang="ru-RU" b="1" dirty="0" smtClean="0"/>
              <a:t>     </a:t>
            </a:r>
          </a:p>
        </p:txBody>
      </p:sp>
      <p:sp>
        <p:nvSpPr>
          <p:cNvPr id="79877" name="Текст 4"/>
          <p:cNvSpPr>
            <a:spLocks noGrp="1"/>
          </p:cNvSpPr>
          <p:nvPr>
            <p:ph type="body" sz="quarter" idx="3"/>
          </p:nvPr>
        </p:nvSpPr>
        <p:spPr>
          <a:xfrm>
            <a:off x="4668838" y="1443038"/>
            <a:ext cx="4475162" cy="617537"/>
          </a:xfrm>
        </p:spPr>
        <p:txBody>
          <a:bodyPr/>
          <a:lstStyle/>
          <a:p>
            <a:r>
              <a:rPr lang="ru-RU" smtClean="0"/>
              <a:t>         Власть и деньги</a:t>
            </a:r>
          </a:p>
        </p:txBody>
      </p:sp>
      <p:sp>
        <p:nvSpPr>
          <p:cNvPr id="79878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213255" cy="4397397"/>
          </a:xfrm>
        </p:spPr>
        <p:txBody>
          <a:bodyPr/>
          <a:lstStyle/>
          <a:p>
            <a:r>
              <a:rPr lang="ru-RU" b="1" dirty="0" smtClean="0"/>
              <a:t>У людей, зависимых от власти и денег мотивация обладания ими аналогична. </a:t>
            </a:r>
            <a:r>
              <a:rPr lang="ru-RU" b="1" dirty="0" smtClean="0">
                <a:solidFill>
                  <a:srgbClr val="FF0000"/>
                </a:solidFill>
              </a:rPr>
              <a:t>Быть властным и богатым субъективно приятно. Это радует, </a:t>
            </a:r>
            <a:r>
              <a:rPr lang="ru-RU" b="1" dirty="0" smtClean="0"/>
              <a:t>позволяет резко улучшить комфортность самочувствия и жизни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260350"/>
            <a:ext cx="8435975" cy="115728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3. Влечение </a:t>
            </a:r>
            <a:r>
              <a:rPr lang="ru-RU" sz="2800" b="1" dirty="0" smtClean="0">
                <a:latin typeface="+mn-lt"/>
              </a:rPr>
              <a:t>к наркотику и власти  </a:t>
            </a:r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близки по качественным и количественным характеристикам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0899" name="Текст 2"/>
          <p:cNvSpPr>
            <a:spLocks noGrp="1"/>
          </p:cNvSpPr>
          <p:nvPr>
            <p:ph type="body" idx="1"/>
          </p:nvPr>
        </p:nvSpPr>
        <p:spPr>
          <a:xfrm>
            <a:off x="928662" y="1285859"/>
            <a:ext cx="2571768" cy="42862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опиаты</a:t>
            </a:r>
          </a:p>
        </p:txBody>
      </p:sp>
      <p:sp>
        <p:nvSpPr>
          <p:cNvPr id="80900" name="Содержимое 3"/>
          <p:cNvSpPr>
            <a:spLocks noGrp="1"/>
          </p:cNvSpPr>
          <p:nvPr>
            <p:ph sz="half" idx="2"/>
          </p:nvPr>
        </p:nvSpPr>
        <p:spPr>
          <a:xfrm>
            <a:off x="214283" y="1643050"/>
            <a:ext cx="4283106" cy="495460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Состояние опьянения предпочтительнее чем состояние трезвости</a:t>
            </a:r>
            <a:r>
              <a:rPr lang="ru-RU" b="1" dirty="0" smtClean="0"/>
              <a:t>. Возникает навязчивое желание ощутить действие «любимого» наркотика, оказаться в ситуациях и в компаниях, в которых велика вероятность ощутить радость. Зависимый ищет и сам создает поводы для приема наркотика.  </a:t>
            </a:r>
            <a:r>
              <a:rPr lang="ru-RU" b="1" dirty="0" smtClean="0">
                <a:solidFill>
                  <a:srgbClr val="FF0000"/>
                </a:solidFill>
              </a:rPr>
              <a:t>Наркотизация становится главной, доминирующей потребностью человека.</a:t>
            </a:r>
          </a:p>
          <a:p>
            <a:endParaRPr lang="ru-RU" dirty="0" smtClean="0"/>
          </a:p>
        </p:txBody>
      </p:sp>
      <p:sp>
        <p:nvSpPr>
          <p:cNvPr id="80901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1214422"/>
            <a:ext cx="4114800" cy="503237"/>
          </a:xfrm>
        </p:spPr>
        <p:txBody>
          <a:bodyPr/>
          <a:lstStyle/>
          <a:p>
            <a:r>
              <a:rPr lang="ru-RU" dirty="0" smtClean="0"/>
              <a:t>           Власть и деньги</a:t>
            </a:r>
          </a:p>
        </p:txBody>
      </p:sp>
      <p:sp>
        <p:nvSpPr>
          <p:cNvPr id="80902" name="Содержимое 5"/>
          <p:cNvSpPr>
            <a:spLocks noGrp="1"/>
          </p:cNvSpPr>
          <p:nvPr>
            <p:ph sz="quarter" idx="4"/>
          </p:nvPr>
        </p:nvSpPr>
        <p:spPr>
          <a:xfrm>
            <a:off x="4500562" y="1643050"/>
            <a:ext cx="4357718" cy="5072098"/>
          </a:xfrm>
        </p:spPr>
        <p:txBody>
          <a:bodyPr>
            <a:noAutofit/>
          </a:bodyPr>
          <a:lstStyle/>
          <a:p>
            <a:r>
              <a:rPr lang="ru-RU" b="1" dirty="0" smtClean="0"/>
              <a:t>У людей, получивших власть и деньги, и сопряженные с ними удовольствия, быстро происходит «перезагрузка» личности. Формируется убежденность в том, что такой формат жизни самый предпочтительный</a:t>
            </a:r>
            <a:r>
              <a:rPr lang="ru-RU" b="1" dirty="0" smtClean="0">
                <a:solidFill>
                  <a:srgbClr val="FF0000"/>
                </a:solidFill>
              </a:rPr>
              <a:t>. Власти и денег хочется всегда и в возрастающих количествах</a:t>
            </a:r>
            <a:r>
              <a:rPr lang="ru-RU" b="1" dirty="0" smtClean="0"/>
              <a:t>.  Цели жизни, стратегии поведения меняются так, чтобы </a:t>
            </a:r>
            <a:r>
              <a:rPr lang="ru-RU" b="1" dirty="0" smtClean="0">
                <a:solidFill>
                  <a:srgbClr val="FF0000"/>
                </a:solidFill>
              </a:rPr>
              <a:t>закрепиться в статусе властных и богатых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964612" cy="122872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4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. Искажение восприятия реальности 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</a:rPr>
              <a:t>у зависимых от ПАВ и от власти  сходно по механизмам и результату 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1923" name="Текст 2"/>
          <p:cNvSpPr>
            <a:spLocks noGrp="1"/>
          </p:cNvSpPr>
          <p:nvPr>
            <p:ph type="body" idx="1"/>
          </p:nvPr>
        </p:nvSpPr>
        <p:spPr>
          <a:xfrm>
            <a:off x="468313" y="1196975"/>
            <a:ext cx="4040187" cy="576263"/>
          </a:xfrm>
        </p:spPr>
        <p:txBody>
          <a:bodyPr/>
          <a:lstStyle/>
          <a:p>
            <a:r>
              <a:rPr lang="ru-RU" smtClean="0"/>
              <a:t>         ПАВ</a:t>
            </a:r>
          </a:p>
        </p:txBody>
      </p:sp>
      <p:sp>
        <p:nvSpPr>
          <p:cNvPr id="81924" name="Содержимое 3"/>
          <p:cNvSpPr>
            <a:spLocks noGrp="1"/>
          </p:cNvSpPr>
          <p:nvPr>
            <p:ph sz="half" idx="2"/>
          </p:nvPr>
        </p:nvSpPr>
        <p:spPr>
          <a:xfrm>
            <a:off x="250825" y="1700212"/>
            <a:ext cx="4535489" cy="5157787"/>
          </a:xfrm>
        </p:spPr>
        <p:txBody>
          <a:bodyPr>
            <a:noAutofit/>
          </a:bodyPr>
          <a:lstStyle/>
          <a:p>
            <a:r>
              <a:rPr lang="ru-RU" b="1" dirty="0" smtClean="0"/>
              <a:t>Искажение восприятия света, цвета, звука, веса, формы, времени и других параметров окружения.  Все психические функции изменяются, усиливаются или слабеют, ускоряются или замедляются, смешиваются или разобщаются и т.д. </a:t>
            </a:r>
            <a:r>
              <a:rPr lang="ru-RU" b="1" dirty="0" smtClean="0">
                <a:solidFill>
                  <a:srgbClr val="FF0000"/>
                </a:solidFill>
              </a:rPr>
              <a:t>Субъективная картина мира и себя обычно очень позитивная, но не соответствует реальности</a:t>
            </a:r>
          </a:p>
        </p:txBody>
      </p:sp>
      <p:sp>
        <p:nvSpPr>
          <p:cNvPr id="81925" name="Текст 4"/>
          <p:cNvSpPr>
            <a:spLocks noGrp="1"/>
          </p:cNvSpPr>
          <p:nvPr>
            <p:ph type="body" sz="quarter" idx="3"/>
          </p:nvPr>
        </p:nvSpPr>
        <p:spPr>
          <a:xfrm>
            <a:off x="4356100" y="1125538"/>
            <a:ext cx="4330700" cy="574675"/>
          </a:xfrm>
        </p:spPr>
        <p:txBody>
          <a:bodyPr/>
          <a:lstStyle/>
          <a:p>
            <a:r>
              <a:rPr lang="ru-RU" smtClean="0"/>
              <a:t>       Власть и деньги</a:t>
            </a:r>
          </a:p>
        </p:txBody>
      </p:sp>
      <p:sp>
        <p:nvSpPr>
          <p:cNvPr id="81926" name="Содержимое 5"/>
          <p:cNvSpPr>
            <a:spLocks noGrp="1"/>
          </p:cNvSpPr>
          <p:nvPr>
            <p:ph sz="quarter" idx="4"/>
          </p:nvPr>
        </p:nvSpPr>
        <p:spPr>
          <a:xfrm>
            <a:off x="4643438" y="1700213"/>
            <a:ext cx="4214842" cy="4800621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Значимость собственного благополучия затмевает служение избирателям. </a:t>
            </a:r>
            <a:r>
              <a:rPr lang="ru-RU" b="1" dirty="0" smtClean="0"/>
              <a:t>Нравственные, культурные и правовые нормы становятся относительными. Появляются двойные стандарты. Меняются содержания понятий добра и зла и т.д. </a:t>
            </a:r>
          </a:p>
          <a:p>
            <a:r>
              <a:rPr lang="ru-RU" b="1" dirty="0" smtClean="0"/>
              <a:t>«</a:t>
            </a:r>
            <a:r>
              <a:rPr lang="ru-RU" b="1" dirty="0" smtClean="0">
                <a:solidFill>
                  <a:srgbClr val="FF0000"/>
                </a:solidFill>
              </a:rPr>
              <a:t>Я начальник – ты </a:t>
            </a:r>
            <a:r>
              <a:rPr lang="ru-RU" b="1" dirty="0" err="1" smtClean="0">
                <a:solidFill>
                  <a:srgbClr val="FF0000"/>
                </a:solidFill>
              </a:rPr>
              <a:t>дурак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3" y="260350"/>
            <a:ext cx="8929718" cy="88263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5. Эгоцентризм и высокая самооценка </a:t>
            </a:r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в равной степени свойственны зависимым от пав и власти (денег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2947" name="Текст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4173538" cy="503237"/>
          </a:xfrm>
        </p:spPr>
        <p:txBody>
          <a:bodyPr/>
          <a:lstStyle/>
          <a:p>
            <a:r>
              <a:rPr lang="ru-RU" dirty="0" smtClean="0"/>
              <a:t>                ПАВ</a:t>
            </a:r>
          </a:p>
        </p:txBody>
      </p:sp>
      <p:sp>
        <p:nvSpPr>
          <p:cNvPr id="82948" name="Содержимое 3"/>
          <p:cNvSpPr>
            <a:spLocks noGrp="1"/>
          </p:cNvSpPr>
          <p:nvPr>
            <p:ph sz="half" idx="2"/>
          </p:nvPr>
        </p:nvSpPr>
        <p:spPr>
          <a:xfrm>
            <a:off x="0" y="1628775"/>
            <a:ext cx="4497388" cy="4968875"/>
          </a:xfrm>
        </p:spPr>
        <p:txBody>
          <a:bodyPr/>
          <a:lstStyle/>
          <a:p>
            <a:r>
              <a:rPr lang="ru-RU" sz="2000" b="1" dirty="0" smtClean="0"/>
              <a:t>Получение </a:t>
            </a:r>
            <a:r>
              <a:rPr lang="ru-RU" sz="2000" b="1" dirty="0" smtClean="0">
                <a:solidFill>
                  <a:srgbClr val="FF0000"/>
                </a:solidFill>
              </a:rPr>
              <a:t>собственного удовольствия  приоритетно</a:t>
            </a:r>
            <a:r>
              <a:rPr lang="ru-RU" sz="2000" b="1" dirty="0" smtClean="0"/>
              <a:t>. Для приобретения наркотиков и продолжения наркоманского образа жизни  денег не жалко. Наркоманы доводят до нищеты своих родителей, причиняют им тяжелые душевные и физические страдания, никого не щадят. Озабочены только своей персоной. </a:t>
            </a:r>
            <a:r>
              <a:rPr lang="ru-RU" sz="2000" b="1" dirty="0" smtClean="0">
                <a:solidFill>
                  <a:srgbClr val="FF0000"/>
                </a:solidFill>
              </a:rPr>
              <a:t>Имеют только права. Им все должны. Никакой критики в свой адрес они не терпят. </a:t>
            </a:r>
          </a:p>
          <a:p>
            <a:endParaRPr lang="ru-RU" sz="2000" b="1" dirty="0" smtClean="0"/>
          </a:p>
        </p:txBody>
      </p:sp>
      <p:sp>
        <p:nvSpPr>
          <p:cNvPr id="82949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1052513"/>
            <a:ext cx="4043362" cy="576262"/>
          </a:xfrm>
        </p:spPr>
        <p:txBody>
          <a:bodyPr/>
          <a:lstStyle/>
          <a:p>
            <a:r>
              <a:rPr lang="ru-RU" dirty="0" smtClean="0"/>
              <a:t>         власть и деньги</a:t>
            </a:r>
          </a:p>
        </p:txBody>
      </p:sp>
      <p:sp>
        <p:nvSpPr>
          <p:cNvPr id="82950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628774"/>
            <a:ext cx="4284693" cy="4943497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Личные интересы важнее общих. </a:t>
            </a:r>
            <a:r>
              <a:rPr lang="ru-RU" b="1" dirty="0" smtClean="0"/>
              <a:t>Для удержания во власти тратятся огромные суммы денег. Социальный и финансовый статус важнее, чем нравственный, культурный и физический. «Хозяин» может  уменьшать зарплату подчиненным, чтобы повысить свою. </a:t>
            </a:r>
            <a:r>
              <a:rPr lang="ru-RU" b="1" dirty="0" smtClean="0">
                <a:solidFill>
                  <a:srgbClr val="FF0000"/>
                </a:solidFill>
              </a:rPr>
              <a:t>Богатые не уважают, не любят, не замечают бедных. Критики в свой адрес они также не любят. 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64613" cy="12287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6. Снижение (упрощение и укорочение) реакции на ПАВ или власть и деньги обусловливает необходимость повышения доз или должностей и доходов. 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3971" name="Текст 2"/>
          <p:cNvSpPr>
            <a:spLocks noGrp="1"/>
          </p:cNvSpPr>
          <p:nvPr>
            <p:ph type="body" idx="1"/>
          </p:nvPr>
        </p:nvSpPr>
        <p:spPr>
          <a:xfrm>
            <a:off x="611188" y="1341438"/>
            <a:ext cx="2808287" cy="503237"/>
          </a:xfrm>
        </p:spPr>
        <p:txBody>
          <a:bodyPr/>
          <a:lstStyle/>
          <a:p>
            <a:r>
              <a:rPr lang="ru-RU" dirty="0" smtClean="0"/>
              <a:t>        ПАВ</a:t>
            </a:r>
          </a:p>
        </p:txBody>
      </p:sp>
      <p:sp>
        <p:nvSpPr>
          <p:cNvPr id="83972" name="Содержимое 3"/>
          <p:cNvSpPr>
            <a:spLocks noGrp="1"/>
          </p:cNvSpPr>
          <p:nvPr>
            <p:ph sz="half" idx="2"/>
          </p:nvPr>
        </p:nvSpPr>
        <p:spPr>
          <a:xfrm>
            <a:off x="0" y="1773238"/>
            <a:ext cx="4497388" cy="4352925"/>
          </a:xfrm>
        </p:spPr>
        <p:txBody>
          <a:bodyPr/>
          <a:lstStyle/>
          <a:p>
            <a:r>
              <a:rPr lang="ru-RU" sz="2000" dirty="0" smtClean="0"/>
              <a:t> </a:t>
            </a:r>
            <a:r>
              <a:rPr lang="ru-RU" sz="2000" b="1" dirty="0" smtClean="0"/>
              <a:t>Организм защищается от ПАВ использует несколько механизмов для уменьшения и укорочения их действия. </a:t>
            </a:r>
          </a:p>
          <a:p>
            <a:r>
              <a:rPr lang="ru-RU" sz="2000" b="1" dirty="0" smtClean="0"/>
              <a:t>Картина опьянения упрощается. исчезают самые приятные и желательные компоненты. </a:t>
            </a:r>
          </a:p>
          <a:p>
            <a:r>
              <a:rPr lang="ru-RU" sz="2000" b="1" dirty="0" smtClean="0"/>
              <a:t>Чтобы скомпенсировать проявления отвержения наркотиков и получить желаемый психотропный эффект  </a:t>
            </a:r>
            <a:r>
              <a:rPr lang="ru-RU" sz="2000" b="1" dirty="0" smtClean="0">
                <a:solidFill>
                  <a:srgbClr val="FF0000"/>
                </a:solidFill>
              </a:rPr>
              <a:t>повышают разовые и суточные дозы учащают их прием.</a:t>
            </a:r>
          </a:p>
          <a:p>
            <a:endParaRPr lang="ru-RU" dirty="0" smtClean="0"/>
          </a:p>
        </p:txBody>
      </p:sp>
      <p:sp>
        <p:nvSpPr>
          <p:cNvPr id="83973" name="Текст 4"/>
          <p:cNvSpPr>
            <a:spLocks noGrp="1"/>
          </p:cNvSpPr>
          <p:nvPr>
            <p:ph type="body" sz="quarter" idx="3"/>
          </p:nvPr>
        </p:nvSpPr>
        <p:spPr>
          <a:xfrm>
            <a:off x="4714875" y="1142985"/>
            <a:ext cx="3971925" cy="500066"/>
          </a:xfrm>
        </p:spPr>
        <p:txBody>
          <a:bodyPr/>
          <a:lstStyle/>
          <a:p>
            <a:r>
              <a:rPr lang="ru-RU" dirty="0" smtClean="0"/>
              <a:t>Власть и деньги</a:t>
            </a:r>
          </a:p>
        </p:txBody>
      </p:sp>
      <p:sp>
        <p:nvSpPr>
          <p:cNvPr id="83974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1643050"/>
            <a:ext cx="4429156" cy="4929221"/>
          </a:xfrm>
        </p:spPr>
        <p:txBody>
          <a:bodyPr>
            <a:normAutofit fontScale="92500" lnSpcReduction="20000"/>
          </a:bodyPr>
          <a:lstStyle/>
          <a:p>
            <a:r>
              <a:rPr lang="ru-RU" sz="2000" b="1" dirty="0" smtClean="0"/>
              <a:t>Имеющиеся доходы когда-то становятся недостаточными.. Удовольствия становится привычным, недостаточно яркими и длительными. Хочется еще чего-то более впечатляющего… Зависимым нужно подниматься по ступеням карьерной лестницы. </a:t>
            </a:r>
            <a:r>
              <a:rPr lang="ru-RU" sz="2000" b="1" dirty="0" smtClean="0">
                <a:solidFill>
                  <a:srgbClr val="FF0000"/>
                </a:solidFill>
              </a:rPr>
              <a:t>увеличивать зарплаты, вознаграждения и откаты</a:t>
            </a:r>
            <a:r>
              <a:rPr lang="ru-RU" sz="2000" b="1" dirty="0" smtClean="0"/>
              <a:t>. </a:t>
            </a:r>
          </a:p>
          <a:p>
            <a:r>
              <a:rPr lang="ru-RU" sz="1900" b="1" i="1" dirty="0" smtClean="0"/>
              <a:t>К.Маркс:  </a:t>
            </a:r>
            <a:r>
              <a:rPr lang="ru-RU" sz="1900" b="1" i="1" smtClean="0"/>
              <a:t>о менеджменте</a:t>
            </a:r>
            <a:endParaRPr lang="ru-RU" sz="1900" b="1" i="1" dirty="0" smtClean="0"/>
          </a:p>
          <a:p>
            <a:r>
              <a:rPr lang="ru-RU" sz="1900" b="1" i="1" dirty="0" smtClean="0"/>
              <a:t>Обеспечьте 10% прибыли, и капитал согласен на всякое применение; </a:t>
            </a:r>
          </a:p>
          <a:p>
            <a:r>
              <a:rPr lang="ru-RU" sz="1900" b="1" i="1" dirty="0" smtClean="0"/>
              <a:t>20% – становится оживленным; </a:t>
            </a:r>
          </a:p>
          <a:p>
            <a:r>
              <a:rPr lang="ru-RU" sz="1900" b="1" i="1" dirty="0" smtClean="0"/>
              <a:t>50% – готов сломить голову; </a:t>
            </a:r>
          </a:p>
          <a:p>
            <a:r>
              <a:rPr lang="ru-RU" sz="1900" b="1" i="1" dirty="0" smtClean="0"/>
              <a:t>100% – попирает ногами все законы; </a:t>
            </a:r>
          </a:p>
          <a:p>
            <a:r>
              <a:rPr lang="ru-RU" sz="1900" b="1" i="1" dirty="0" smtClean="0"/>
              <a:t>300% – нет такого преступления, на которое он не рискнул бы хотя бы под страхом виселицы. 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7. Специфическая солидарность, избирательная </a:t>
            </a:r>
            <a:r>
              <a:rPr lang="ru-RU" sz="2800" b="1" dirty="0" err="1" smtClean="0">
                <a:solidFill>
                  <a:srgbClr val="FF0000"/>
                </a:solidFill>
                <a:latin typeface="+mn-lt"/>
              </a:rPr>
              <a:t>коммуникативность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 </a:t>
            </a:r>
            <a:endParaRPr lang="ru-RU" sz="2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4995" name="Текст 2"/>
          <p:cNvSpPr>
            <a:spLocks noGrp="1"/>
          </p:cNvSpPr>
          <p:nvPr>
            <p:ph type="body" idx="1"/>
          </p:nvPr>
        </p:nvSpPr>
        <p:spPr>
          <a:xfrm>
            <a:off x="684213" y="1196975"/>
            <a:ext cx="3813175" cy="503238"/>
          </a:xfrm>
        </p:spPr>
        <p:txBody>
          <a:bodyPr/>
          <a:lstStyle/>
          <a:p>
            <a:r>
              <a:rPr lang="ru-RU" smtClean="0"/>
              <a:t>         ПАВ</a:t>
            </a:r>
          </a:p>
        </p:txBody>
      </p:sp>
      <p:sp>
        <p:nvSpPr>
          <p:cNvPr id="84996" name="Содержимое 3"/>
          <p:cNvSpPr>
            <a:spLocks noGrp="1"/>
          </p:cNvSpPr>
          <p:nvPr>
            <p:ph sz="half" idx="2"/>
          </p:nvPr>
        </p:nvSpPr>
        <p:spPr>
          <a:xfrm>
            <a:off x="179388" y="1628774"/>
            <a:ext cx="4392612" cy="4872059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Групповая зависимость </a:t>
            </a:r>
            <a:r>
              <a:rPr lang="ru-RU" b="1" dirty="0" smtClean="0"/>
              <a:t>от ПАВ проявляется в том, что они употребляются в компаниях, </a:t>
            </a:r>
            <a:r>
              <a:rPr lang="ru-RU" b="1" dirty="0" smtClean="0">
                <a:solidFill>
                  <a:srgbClr val="FF0000"/>
                </a:solidFill>
              </a:rPr>
              <a:t>«за компанию». </a:t>
            </a:r>
            <a:r>
              <a:rPr lang="ru-RU" b="1" dirty="0" smtClean="0"/>
              <a:t>Встреча со «своим» человеком из компании всегда актуализирует влечение и создает мотивацию к наркотизации. Члены группы индуцируют друг друга на употребление </a:t>
            </a:r>
            <a:r>
              <a:rPr lang="ru-RU" b="1" dirty="0" err="1" smtClean="0"/>
              <a:t>психоактивных</a:t>
            </a:r>
            <a:r>
              <a:rPr lang="ru-RU" b="1" dirty="0" smtClean="0"/>
              <a:t> веществ, проявляют солидарность</a:t>
            </a:r>
          </a:p>
        </p:txBody>
      </p:sp>
      <p:sp>
        <p:nvSpPr>
          <p:cNvPr id="84997" name="Текст 4"/>
          <p:cNvSpPr>
            <a:spLocks noGrp="1"/>
          </p:cNvSpPr>
          <p:nvPr>
            <p:ph type="body" sz="quarter" idx="3"/>
          </p:nvPr>
        </p:nvSpPr>
        <p:spPr>
          <a:xfrm>
            <a:off x="4500563" y="1196975"/>
            <a:ext cx="4186237" cy="503238"/>
          </a:xfrm>
        </p:spPr>
        <p:txBody>
          <a:bodyPr/>
          <a:lstStyle/>
          <a:p>
            <a:r>
              <a:rPr lang="ru-RU" dirty="0" smtClean="0"/>
              <a:t>           Власть и деньги</a:t>
            </a:r>
          </a:p>
        </p:txBody>
      </p:sp>
      <p:sp>
        <p:nvSpPr>
          <p:cNvPr id="84998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1628774"/>
            <a:ext cx="4214842" cy="4872059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/>
              <a:t>Люди, зависимые от власти и денег также группируются </a:t>
            </a:r>
            <a:r>
              <a:rPr lang="ru-RU" b="1" dirty="0" smtClean="0">
                <a:solidFill>
                  <a:srgbClr val="FF0000"/>
                </a:solidFill>
              </a:rPr>
              <a:t>в партии, фракции, клубы </a:t>
            </a:r>
            <a:r>
              <a:rPr lang="ru-RU" b="1" dirty="0" smtClean="0"/>
              <a:t>по интересам, по спортивным и иным увлечениям. Они стремятся отделиться от «чужих», жить и отдыхать среди «своих». У них формируются свои нормы поведения, потребления, имиджа, коммуникации и </a:t>
            </a:r>
            <a:r>
              <a:rPr lang="ru-RU" b="1" dirty="0" err="1" smtClean="0"/>
              <a:t>т.д</a:t>
            </a:r>
            <a:endParaRPr lang="ru-RU" b="1" dirty="0" smtClean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858312" cy="114300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8. Синдром отмены или абстинентный синдром 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6019" name="Текст 2"/>
          <p:cNvSpPr>
            <a:spLocks noGrp="1"/>
          </p:cNvSpPr>
          <p:nvPr>
            <p:ph type="body" idx="1"/>
          </p:nvPr>
        </p:nvSpPr>
        <p:spPr>
          <a:xfrm>
            <a:off x="714348" y="1071547"/>
            <a:ext cx="3854478" cy="714380"/>
          </a:xfrm>
        </p:spPr>
        <p:txBody>
          <a:bodyPr/>
          <a:lstStyle/>
          <a:p>
            <a:r>
              <a:rPr lang="ru-RU" dirty="0" smtClean="0"/>
              <a:t>ПАВ</a:t>
            </a:r>
          </a:p>
        </p:txBody>
      </p:sp>
      <p:sp>
        <p:nvSpPr>
          <p:cNvPr id="86020" name="Содержимое 3"/>
          <p:cNvSpPr>
            <a:spLocks noGrp="1"/>
          </p:cNvSpPr>
          <p:nvPr>
            <p:ph sz="half" idx="2"/>
          </p:nvPr>
        </p:nvSpPr>
        <p:spPr>
          <a:xfrm>
            <a:off x="0" y="1714488"/>
            <a:ext cx="4572000" cy="4810137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За время потребления наркотика формируются новые функциональные системы регуляции и метаболизма, интегрирующие наркотик. </a:t>
            </a:r>
          </a:p>
          <a:p>
            <a:r>
              <a:rPr lang="ru-RU" sz="2000" b="1" dirty="0" smtClean="0"/>
              <a:t>При его отнятии они дезорганизуются, что проявляется нарушениями всех систем и функций организма – психическими, неврологическими, соматическими и поведенческими расстройствами:</a:t>
            </a:r>
            <a:endParaRPr lang="ru-RU" sz="2000" dirty="0" smtClean="0"/>
          </a:p>
        </p:txBody>
      </p:sp>
      <p:sp>
        <p:nvSpPr>
          <p:cNvPr id="86021" name="Текст 4"/>
          <p:cNvSpPr>
            <a:spLocks noGrp="1"/>
          </p:cNvSpPr>
          <p:nvPr>
            <p:ph type="body" sz="quarter" idx="3"/>
          </p:nvPr>
        </p:nvSpPr>
        <p:spPr>
          <a:xfrm>
            <a:off x="4786313" y="1071547"/>
            <a:ext cx="3900487" cy="571504"/>
          </a:xfrm>
        </p:spPr>
        <p:txBody>
          <a:bodyPr/>
          <a:lstStyle/>
          <a:p>
            <a:r>
              <a:rPr lang="ru-RU" dirty="0" smtClean="0"/>
              <a:t>Власть и деньги</a:t>
            </a:r>
          </a:p>
        </p:txBody>
      </p:sp>
      <p:sp>
        <p:nvSpPr>
          <p:cNvPr id="86022" name="Содержимое 5"/>
          <p:cNvSpPr>
            <a:spLocks noGrp="1"/>
          </p:cNvSpPr>
          <p:nvPr>
            <p:ph sz="quarter" idx="4"/>
          </p:nvPr>
        </p:nvSpPr>
        <p:spPr>
          <a:xfrm>
            <a:off x="4714876" y="1714488"/>
            <a:ext cx="4143404" cy="4786346"/>
          </a:xfrm>
        </p:spPr>
        <p:txBody>
          <a:bodyPr/>
          <a:lstStyle/>
          <a:p>
            <a:r>
              <a:rPr lang="ru-RU" b="1" dirty="0" smtClean="0"/>
              <a:t>Когда людей, зависимых от власти и денег, лишают этих источников удовольствий, у них тоже развивается синдром отмены с похожими психическими, неврологическими, соматическими и поведенческими расстройствами</a:t>
            </a:r>
            <a:r>
              <a:rPr lang="ru-RU" dirty="0" smtClean="0"/>
              <a:t>. 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74638"/>
            <a:ext cx="8218487" cy="777875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FF0000"/>
                </a:solidFill>
                <a:latin typeface="+mn-lt"/>
              </a:rPr>
              <a:t>9. Моральная деградация</a:t>
            </a:r>
            <a:r>
              <a:rPr lang="ru-RU" dirty="0" smtClean="0">
                <a:solidFill>
                  <a:srgbClr val="FF0000"/>
                </a:solidFill>
                <a:latin typeface="+mn-lt"/>
              </a:rPr>
              <a:t> </a:t>
            </a: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7043" name="Текст 2"/>
          <p:cNvSpPr>
            <a:spLocks noGrp="1"/>
          </p:cNvSpPr>
          <p:nvPr>
            <p:ph type="body" idx="1"/>
          </p:nvPr>
        </p:nvSpPr>
        <p:spPr>
          <a:xfrm>
            <a:off x="539750" y="1052513"/>
            <a:ext cx="3957638" cy="504825"/>
          </a:xfrm>
        </p:spPr>
        <p:txBody>
          <a:bodyPr/>
          <a:lstStyle/>
          <a:p>
            <a:r>
              <a:rPr lang="ru-RU" smtClean="0"/>
              <a:t>ПАВ</a:t>
            </a:r>
          </a:p>
        </p:txBody>
      </p:sp>
      <p:sp>
        <p:nvSpPr>
          <p:cNvPr id="87044" name="Содержимое 3"/>
          <p:cNvSpPr>
            <a:spLocks noGrp="1"/>
          </p:cNvSpPr>
          <p:nvPr>
            <p:ph sz="half" idx="2"/>
          </p:nvPr>
        </p:nvSpPr>
        <p:spPr>
          <a:xfrm>
            <a:off x="179388" y="1484313"/>
            <a:ext cx="4318000" cy="5184775"/>
          </a:xfrm>
        </p:spPr>
        <p:txBody>
          <a:bodyPr/>
          <a:lstStyle/>
          <a:p>
            <a:r>
              <a:rPr lang="ru-RU" sz="2000" b="1" dirty="0" smtClean="0"/>
              <a:t>Упрощение и огрубение личности, утрата высших - духовных, культурных, социальных потребностей.</a:t>
            </a:r>
          </a:p>
          <a:p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Исчезают нравственные понятия </a:t>
            </a:r>
            <a:r>
              <a:rPr lang="ru-RU" sz="2000" b="1" dirty="0" smtClean="0"/>
              <a:t>совести, долга, честности, ответственности благодарности и др. Становятся крайне лживыми, эгоистичными, циничными, вероломными,  безжалостными.</a:t>
            </a:r>
          </a:p>
          <a:p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Отсутствует критика к болезни, желание лечиться и менять асоциальный наркоманский образ жизни на трезвый и нормативный.</a:t>
            </a:r>
          </a:p>
          <a:p>
            <a:endParaRPr lang="ru-RU" dirty="0" smtClean="0"/>
          </a:p>
        </p:txBody>
      </p:sp>
      <p:sp>
        <p:nvSpPr>
          <p:cNvPr id="87045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981075"/>
            <a:ext cx="4043362" cy="576263"/>
          </a:xfrm>
        </p:spPr>
        <p:txBody>
          <a:bodyPr/>
          <a:lstStyle/>
          <a:p>
            <a:r>
              <a:rPr lang="ru-RU" smtClean="0"/>
              <a:t>Власть и деньги</a:t>
            </a:r>
          </a:p>
        </p:txBody>
      </p:sp>
      <p:sp>
        <p:nvSpPr>
          <p:cNvPr id="87046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1484313"/>
            <a:ext cx="4114800" cy="4641850"/>
          </a:xfrm>
        </p:spPr>
        <p:txBody>
          <a:bodyPr/>
          <a:lstStyle/>
          <a:p>
            <a:r>
              <a:rPr lang="ru-RU" sz="2000" b="1" dirty="0" smtClean="0"/>
              <a:t>У зависимых от власти и денег развиваются аналогичные  изменения личности,</a:t>
            </a:r>
          </a:p>
          <a:p>
            <a:pPr>
              <a:buFont typeface="Wingdings" pitchFamily="2" charset="2"/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    Отсутствует критика к болезни и желание лечиться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88840"/>
            <a:ext cx="2808312" cy="3417243"/>
          </a:xfrm>
        </p:spPr>
        <p:txBody>
          <a:bodyPr>
            <a:normAutofit fontScale="92500"/>
          </a:bodyPr>
          <a:lstStyle/>
          <a:p>
            <a:r>
              <a:rPr lang="ru-RU" sz="4800" dirty="0" smtClean="0"/>
              <a:t>Кто я?</a:t>
            </a:r>
          </a:p>
          <a:p>
            <a:r>
              <a:rPr lang="ru-RU" sz="4800" dirty="0" smtClean="0"/>
              <a:t>Где я?</a:t>
            </a:r>
          </a:p>
          <a:p>
            <a:r>
              <a:rPr lang="ru-RU" sz="4800" dirty="0" smtClean="0"/>
              <a:t>С кем я?</a:t>
            </a:r>
          </a:p>
          <a:p>
            <a:r>
              <a:rPr lang="ru-RU" sz="4800" dirty="0" smtClean="0"/>
              <a:t>Зачем я?</a:t>
            </a:r>
            <a:endParaRPr lang="ru-RU" sz="4800" dirty="0"/>
          </a:p>
        </p:txBody>
      </p:sp>
      <p:pic>
        <p:nvPicPr>
          <p:cNvPr id="60418" name="Picture 2" descr="ÐÐ°ÑÑÐ¸Ð½ÐºÐ¸ Ð¿Ð¾ Ð·Ð°Ð¿ÑÐ¾ÑÑ ÐºÐ°ÑÑÐ¸Ð½ÐºÐ¸ ÐºÑÐ¾ Ñ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260648"/>
            <a:ext cx="5416030" cy="3240360"/>
          </a:xfrm>
          <a:prstGeom prst="rect">
            <a:avLst/>
          </a:prstGeom>
          <a:noFill/>
        </p:spPr>
      </p:pic>
      <p:sp>
        <p:nvSpPr>
          <p:cNvPr id="60420" name="AutoShape 4" descr="ÐÐ°ÑÑÐ¸Ð½ÐºÐ¸ Ð¿Ð¾ Ð·Ð°Ð¿ÑÐ¾ÑÑ ÐºÐ°ÑÑÐ¸Ð½ÐºÐ° Ð±Ð»Ð¾ÐºÐ½Ð¾Ñ Ñ ÑÑÑÐºÐ¾Ð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422" name="AutoShape 6" descr="ÐÐ°ÑÑÐ¸Ð½ÐºÐ¸ Ð¿Ð¾ Ð·Ð°Ð¿ÑÐ¾ÑÑ ÐºÐ°ÑÑÐ¸Ð½ÐºÐ° Ð±Ð»Ð¾ÐºÐ½Ð¾Ñ Ñ ÑÑÑÐºÐ¾Ð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424" name="AutoShape 8" descr="ÐÐ°ÑÑÐ¸Ð½ÐºÐ¸ Ð¿Ð¾ Ð·Ð°Ð¿ÑÐ¾ÑÑ ÐºÐ°ÑÑÐ¸Ð½ÐºÐ° Ð±Ð»Ð¾ÐºÐ½Ð¾Ñ Ñ ÑÑÑÐºÐ¾Ð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0426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577606"/>
            <a:ext cx="2952353" cy="32803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39313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539750" y="1052513"/>
            <a:ext cx="813593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000066"/>
                </a:solidFill>
              </a:rPr>
              <a:t>Надо осознать, что </a:t>
            </a:r>
            <a:r>
              <a:rPr lang="ru-RU" sz="3200" b="1" dirty="0" smtClean="0">
                <a:solidFill>
                  <a:srgbClr val="000066"/>
                </a:solidFill>
              </a:rPr>
              <a:t>власть, деньги, наркотики</a:t>
            </a:r>
            <a:r>
              <a:rPr lang="ru-RU" sz="3200" b="1" dirty="0">
                <a:solidFill>
                  <a:srgbClr val="000066"/>
                </a:solidFill>
              </a:rPr>
              <a:t>, алкоголь, табак, игровые автоматы, </a:t>
            </a:r>
            <a:r>
              <a:rPr lang="ru-RU" sz="3200" b="1" dirty="0" err="1">
                <a:solidFill>
                  <a:srgbClr val="000066"/>
                </a:solidFill>
              </a:rPr>
              <a:t>компьтер</a:t>
            </a:r>
            <a:r>
              <a:rPr lang="ru-RU" sz="3200" b="1" dirty="0">
                <a:solidFill>
                  <a:srgbClr val="000066"/>
                </a:solidFill>
              </a:rPr>
              <a:t>, интернет  </a:t>
            </a:r>
            <a:r>
              <a:rPr lang="ru-RU" sz="3200" b="1" dirty="0" smtClean="0">
                <a:solidFill>
                  <a:srgbClr val="000066"/>
                </a:solidFill>
              </a:rPr>
              <a:t>-   </a:t>
            </a:r>
            <a:r>
              <a:rPr lang="ru-RU" sz="3200" b="1" dirty="0">
                <a:solidFill>
                  <a:srgbClr val="000066"/>
                </a:solidFill>
              </a:rPr>
              <a:t>не самоцель, а</a:t>
            </a:r>
            <a:r>
              <a:rPr lang="ru-RU" sz="3000" dirty="0">
                <a:solidFill>
                  <a:srgbClr val="000066"/>
                </a:solidFill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инструменты </a:t>
            </a:r>
          </a:p>
          <a:p>
            <a:pPr algn="ctr"/>
            <a:r>
              <a:rPr lang="ru-RU" sz="3600" b="1" dirty="0">
                <a:solidFill>
                  <a:srgbClr val="000066"/>
                </a:solidFill>
                <a:latin typeface="Arial Black" pitchFamily="34" charset="0"/>
              </a:rPr>
              <a:t>для перехода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3600" b="1" dirty="0">
                <a:solidFill>
                  <a:srgbClr val="000066"/>
                </a:solidFill>
                <a:latin typeface="Arial Black" pitchFamily="34" charset="0"/>
              </a:rPr>
              <a:t>из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 не</a:t>
            </a:r>
            <a:r>
              <a:rPr lang="ru-RU" sz="3600" b="1" dirty="0">
                <a:solidFill>
                  <a:srgbClr val="000066"/>
                </a:solidFill>
                <a:latin typeface="Arial Black" pitchFamily="34" charset="0"/>
              </a:rPr>
              <a:t>приятной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3600" b="1" dirty="0">
                <a:solidFill>
                  <a:srgbClr val="000066"/>
                </a:solidFill>
                <a:latin typeface="Arial Black" pitchFamily="34" charset="0"/>
              </a:rPr>
              <a:t>реальности в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3600" b="1" dirty="0">
                <a:solidFill>
                  <a:srgbClr val="000066"/>
                </a:solidFill>
                <a:latin typeface="Arial Black" pitchFamily="34" charset="0"/>
              </a:rPr>
              <a:t>приятную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Arial Black" pitchFamily="34" charset="0"/>
              </a:rPr>
              <a:t>не</a:t>
            </a:r>
            <a:r>
              <a:rPr lang="ru-RU" sz="3600" b="1" dirty="0" smtClean="0">
                <a:solidFill>
                  <a:srgbClr val="000066"/>
                </a:solidFill>
                <a:latin typeface="Arial Black" pitchFamily="34" charset="0"/>
              </a:rPr>
              <a:t>реальность</a:t>
            </a:r>
          </a:p>
          <a:p>
            <a:pPr algn="ctr"/>
            <a:endParaRPr lang="ru-RU" sz="3600" b="1" dirty="0" smtClean="0">
              <a:solidFill>
                <a:srgbClr val="000066"/>
              </a:solidFill>
              <a:latin typeface="Arial Black" pitchFamily="34" charset="0"/>
            </a:endParaRPr>
          </a:p>
          <a:p>
            <a:pPr algn="ctr"/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А.М. Карпов, </a:t>
            </a:r>
            <a:r>
              <a:rPr lang="ru-RU" sz="2400" dirty="0" err="1" smtClean="0">
                <a:solidFill>
                  <a:srgbClr val="000066"/>
                </a:solidFill>
                <a:latin typeface="Arial Black" pitchFamily="34" charset="0"/>
              </a:rPr>
              <a:t>д.м.н</a:t>
            </a:r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, профессор</a:t>
            </a:r>
            <a:endParaRPr lang="ru-RU" sz="2400" dirty="0">
              <a:solidFill>
                <a:srgbClr val="000066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7"/>
          <p:cNvSpPr>
            <a:spLocks noGrp="1"/>
          </p:cNvSpPr>
          <p:nvPr>
            <p:ph type="ctrTitle"/>
          </p:nvPr>
        </p:nvSpPr>
        <p:spPr>
          <a:xfrm>
            <a:off x="214313" y="571500"/>
            <a:ext cx="8606159" cy="62865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Осознание сходства </a:t>
            </a:r>
            <a:r>
              <a:rPr lang="ru-RU" sz="3200" b="1" dirty="0" smtClean="0">
                <a:latin typeface="+mn-lt"/>
              </a:rPr>
              <a:t/>
            </a:r>
            <a:br>
              <a:rPr lang="ru-RU" sz="3200" b="1" dirty="0" smtClean="0">
                <a:latin typeface="+mn-lt"/>
              </a:rPr>
            </a:br>
            <a:r>
              <a:rPr lang="ru-RU" sz="3200" b="1" dirty="0" smtClean="0">
                <a:latin typeface="+mn-lt"/>
              </a:rPr>
              <a:t>причин, патогенеза, симптомов опьянения и отрезвления, абстиненции,  структурно-динамических проявлений зависимостей, их исходов, принципов профилактики, лечения и реабилитации зависимых </a:t>
            </a:r>
            <a:br>
              <a:rPr lang="ru-RU" sz="3200" b="1" dirty="0" smtClean="0">
                <a:latin typeface="+mn-lt"/>
              </a:rPr>
            </a:br>
            <a:r>
              <a:rPr lang="ru-RU" sz="3200" b="1" dirty="0" smtClean="0">
                <a:latin typeface="+mn-lt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обусловливает необходимость  смены стратегий от противодействия отдельным веществам к стратегиям восстановления </a:t>
            </a:r>
            <a:r>
              <a:rPr lang="ru-RU" sz="3200" b="1" dirty="0" err="1" smtClean="0">
                <a:solidFill>
                  <a:srgbClr val="FF0000"/>
                </a:solidFill>
                <a:latin typeface="+mn-lt"/>
              </a:rPr>
              <a:t>со-знания</a:t>
            </a: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 </a:t>
            </a:r>
            <a:br>
              <a:rPr lang="ru-RU" sz="32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для добровольного отказа от всех форм зависимостей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200" dirty="0" smtClean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58204" cy="127478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Современная </a:t>
            </a:r>
            <a:r>
              <a:rPr lang="ru-RU" b="1" dirty="0" err="1" smtClean="0">
                <a:solidFill>
                  <a:srgbClr val="FF0000"/>
                </a:solidFill>
              </a:rPr>
              <a:t>ноосферная</a:t>
            </a:r>
            <a:r>
              <a:rPr lang="ru-RU" b="1" dirty="0" smtClean="0">
                <a:solidFill>
                  <a:srgbClr val="FF0000"/>
                </a:solidFill>
              </a:rPr>
              <a:t> парадигма развития общества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00200"/>
            <a:ext cx="8258204" cy="490063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i="1" dirty="0" smtClean="0"/>
              <a:t>       Из резолюции  Международной научной конференции, посвященной 150-летию В.И.Вернадского. Санкт-Петербург 13.03.2013: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Для улучшения качества жизни и управления необходимо осуществлять принцип примата духовных потребностей над материальными потребностями</a:t>
            </a:r>
            <a:r>
              <a:rPr lang="ru-RU" b="1" dirty="0" smtClean="0"/>
              <a:t>, </a:t>
            </a:r>
          </a:p>
          <a:p>
            <a:r>
              <a:rPr lang="ru-RU" b="1" dirty="0" smtClean="0"/>
              <a:t>Примата </a:t>
            </a:r>
            <a:r>
              <a:rPr lang="ru-RU" b="1" dirty="0" smtClean="0">
                <a:solidFill>
                  <a:srgbClr val="FF0000"/>
                </a:solidFill>
              </a:rPr>
              <a:t>долгосрочных</a:t>
            </a:r>
            <a:r>
              <a:rPr lang="ru-RU" b="1" dirty="0" smtClean="0"/>
              <a:t> интересов сохранения природы и разнообразия форм жизни на земле </a:t>
            </a:r>
            <a:r>
              <a:rPr lang="ru-RU" b="1" dirty="0" smtClean="0">
                <a:solidFill>
                  <a:srgbClr val="FF0000"/>
                </a:solidFill>
              </a:rPr>
              <a:t>над краткосрочными </a:t>
            </a:r>
            <a:r>
              <a:rPr lang="ru-RU" b="1" dirty="0" smtClean="0"/>
              <a:t>интересами получения прибыли и эгоцентричных форм обогащения и  потребления наслаждений.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86834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Общечеловеческие ценности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572560" cy="528641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Таких ценностей много. В </a:t>
            </a:r>
            <a:r>
              <a:rPr lang="ru-RU" b="1" dirty="0" smtClean="0">
                <a:solidFill>
                  <a:srgbClr val="FF0000"/>
                </a:solidFill>
              </a:rPr>
              <a:t>западной редакции </a:t>
            </a:r>
            <a:r>
              <a:rPr lang="ru-RU" b="1" dirty="0" smtClean="0"/>
              <a:t>они друг друга исключают. Эгоистические, личные, потребительские, свободно-демократические ценности создают кризис, регресс, </a:t>
            </a:r>
            <a:r>
              <a:rPr lang="ru-RU" b="1" dirty="0" err="1" smtClean="0"/>
              <a:t>депопуляцию</a:t>
            </a:r>
            <a:r>
              <a:rPr lang="ru-RU" b="1" dirty="0" smtClean="0"/>
              <a:t>. </a:t>
            </a:r>
          </a:p>
          <a:p>
            <a:r>
              <a:rPr lang="ru-RU" b="1" dirty="0" smtClean="0"/>
              <a:t>Поэтому </a:t>
            </a:r>
            <a:r>
              <a:rPr lang="ru-RU" b="1" dirty="0" smtClean="0">
                <a:solidFill>
                  <a:srgbClr val="FF0000"/>
                </a:solidFill>
              </a:rPr>
              <a:t>нужна информационно-психологическая перезагрузка общечеловеческих ценностей </a:t>
            </a:r>
            <a:r>
              <a:rPr lang="ru-RU" b="1" dirty="0" smtClean="0"/>
              <a:t>с учетом иерархии их масштабов и приоритетов. </a:t>
            </a:r>
          </a:p>
          <a:p>
            <a:r>
              <a:rPr lang="ru-RU" b="1" dirty="0" smtClean="0"/>
              <a:t>Такая система ценностей давно известна и представлена в мировых религиях, науках и искусствах. В настоящее время она определяется как </a:t>
            </a:r>
            <a:r>
              <a:rPr lang="ru-RU" b="1" dirty="0" err="1" smtClean="0">
                <a:solidFill>
                  <a:srgbClr val="FF0000"/>
                </a:solidFill>
              </a:rPr>
              <a:t>биопсихосоциальная</a:t>
            </a:r>
            <a:r>
              <a:rPr lang="ru-RU" b="1" dirty="0" smtClean="0">
                <a:solidFill>
                  <a:srgbClr val="FF0000"/>
                </a:solidFill>
              </a:rPr>
              <a:t> научная парадигма</a:t>
            </a:r>
            <a:r>
              <a:rPr lang="ru-RU" b="1" dirty="0" smtClean="0"/>
              <a:t>, обозначающая наличие в структуре</a:t>
            </a:r>
            <a:r>
              <a:rPr lang="ru-RU" dirty="0" smtClean="0"/>
              <a:t> </a:t>
            </a:r>
            <a:r>
              <a:rPr lang="ru-RU" b="1" dirty="0" smtClean="0"/>
              <a:t>человека трех составляющих – биологической, социальной и духовной.</a:t>
            </a:r>
            <a:endParaRPr lang="ru-RU" b="1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714348" y="214290"/>
            <a:ext cx="8106124" cy="6383062"/>
          </a:xfrm>
          <a:prstGeom prst="rect">
            <a:avLst/>
          </a:prstGeom>
        </p:spPr>
        <p:txBody>
          <a:bodyPr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Начинаются зависимости </a:t>
            </a:r>
            <a: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не в теле а в «голове» – </a:t>
            </a: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потери со-знания</a:t>
            </a:r>
            <a: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</a:t>
            </a:r>
            <a:b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т.е. с разобщения между знаниями и поведением. Управляемый хаос– главная угроза нашей эпохи</a:t>
            </a:r>
            <a: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Расщепление психики первично, соматические и поведенческие последствия вторичны</a:t>
            </a:r>
            <a:b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Противодействие зависимостям нужно перенести из пространства соматического здоровья в пространство психического и духовного здоровья и нормализации</a:t>
            </a:r>
            <a:b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политической ситуации. </a:t>
            </a:r>
            <a: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Наша концепция выхода из кризиса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572560" cy="542928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Стратегия – </a:t>
            </a:r>
            <a:r>
              <a:rPr lang="ru-RU" b="1" dirty="0" smtClean="0">
                <a:solidFill>
                  <a:srgbClr val="FF0000"/>
                </a:solidFill>
              </a:rPr>
              <a:t>самозащита</a:t>
            </a:r>
          </a:p>
          <a:p>
            <a:r>
              <a:rPr lang="ru-RU" b="1" dirty="0" smtClean="0"/>
              <a:t>Способ – </a:t>
            </a:r>
            <a:r>
              <a:rPr lang="ru-RU" b="1" dirty="0" smtClean="0">
                <a:solidFill>
                  <a:srgbClr val="FF0000"/>
                </a:solidFill>
              </a:rPr>
              <a:t>добровольный отказ </a:t>
            </a:r>
            <a:r>
              <a:rPr lang="ru-RU" b="1" dirty="0" smtClean="0"/>
              <a:t>от всех видов саморазрушения, в т.ч. властью и богатством</a:t>
            </a:r>
          </a:p>
          <a:p>
            <a:r>
              <a:rPr lang="ru-RU" b="1" dirty="0" smtClean="0"/>
              <a:t>Ресурс – безграничный </a:t>
            </a:r>
            <a:r>
              <a:rPr lang="ru-RU" b="1" dirty="0" smtClean="0">
                <a:solidFill>
                  <a:srgbClr val="FF0000"/>
                </a:solidFill>
              </a:rPr>
              <a:t>разумный эгоизм </a:t>
            </a:r>
            <a:r>
              <a:rPr lang="ru-RU" b="1" smtClean="0">
                <a:solidFill>
                  <a:srgbClr val="FF0000"/>
                </a:solidFill>
              </a:rPr>
              <a:t>– </a:t>
            </a:r>
            <a:r>
              <a:rPr lang="ru-RU" b="1" smtClean="0"/>
              <a:t> </a:t>
            </a:r>
            <a:r>
              <a:rPr lang="ru-RU" b="1" dirty="0" smtClean="0"/>
              <a:t>переходящий в альтруизм</a:t>
            </a:r>
          </a:p>
          <a:p>
            <a:pPr>
              <a:buNone/>
            </a:pPr>
            <a:r>
              <a:rPr lang="ru-RU" b="1" dirty="0" smtClean="0"/>
              <a:t>Теоретическая основа – </a:t>
            </a:r>
            <a:r>
              <a:rPr lang="ru-RU" b="1" dirty="0" err="1" smtClean="0"/>
              <a:t>потребностно-иерархическая</a:t>
            </a:r>
            <a:r>
              <a:rPr lang="ru-RU" b="1" dirty="0" smtClean="0"/>
              <a:t> </a:t>
            </a:r>
            <a:r>
              <a:rPr lang="ru-RU" b="1" dirty="0" err="1" smtClean="0"/>
              <a:t>биопсихосоциальная</a:t>
            </a:r>
            <a:r>
              <a:rPr lang="ru-RU" b="1" dirty="0" smtClean="0"/>
              <a:t> структура человека и общества с </a:t>
            </a:r>
            <a:r>
              <a:rPr lang="ru-RU" b="1" dirty="0" smtClean="0">
                <a:solidFill>
                  <a:srgbClr val="FF0000"/>
                </a:solidFill>
              </a:rPr>
              <a:t>нормативным возрастанием потребностей от биологических через социальные к духовным</a:t>
            </a:r>
            <a:r>
              <a:rPr lang="ru-RU" b="1" dirty="0" smtClean="0"/>
              <a:t> 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Достоинства – научность, </a:t>
            </a:r>
            <a:r>
              <a:rPr lang="ru-RU" b="1" dirty="0" err="1" smtClean="0">
                <a:solidFill>
                  <a:srgbClr val="FF0000"/>
                </a:solidFill>
              </a:rPr>
              <a:t>интегративность</a:t>
            </a:r>
            <a:r>
              <a:rPr lang="ru-RU" b="1" dirty="0" smtClean="0">
                <a:solidFill>
                  <a:srgbClr val="FF0000"/>
                </a:solidFill>
              </a:rPr>
              <a:t>,  </a:t>
            </a:r>
            <a:r>
              <a:rPr lang="ru-RU" b="1" dirty="0" err="1" smtClean="0">
                <a:solidFill>
                  <a:srgbClr val="FF0000"/>
                </a:solidFill>
              </a:rPr>
              <a:t>незатратность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</a:p>
          <a:p>
            <a:pPr>
              <a:buNone/>
            </a:pPr>
            <a:r>
              <a:rPr lang="ru-RU" b="1" dirty="0" smtClean="0"/>
              <a:t>    Реализация нравственных, интеллектуальных, эмоциональных, волевых, временных и других ресурсов граждан и общества  </a:t>
            </a:r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качанные файл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691680" y="89699"/>
            <a:ext cx="5184576" cy="6610567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s7011.vk.me/c607622/v607622268/424f/Xi_EM2VGetY.jpg"/>
          <p:cNvPicPr>
            <a:picLocks noChangeAspect="1" noChangeArrowheads="1"/>
          </p:cNvPicPr>
          <p:nvPr/>
        </p:nvPicPr>
        <p:blipFill>
          <a:blip r:embed="rId2" cstate="print"/>
          <a:srcRect r="3806"/>
          <a:stretch>
            <a:fillRect/>
          </a:stretch>
        </p:blipFill>
        <p:spPr bwMode="auto">
          <a:xfrm>
            <a:off x="1331640" y="692696"/>
            <a:ext cx="6840885" cy="5334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187450" y="3789363"/>
            <a:ext cx="7129463" cy="25542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Благодарю за внимание!</a:t>
            </a:r>
          </a:p>
        </p:txBody>
      </p:sp>
      <p:pic>
        <p:nvPicPr>
          <p:cNvPr id="34819" name="Picture 5" descr="C:\Users\IRO RT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 l="15034"/>
          <a:stretch>
            <a:fillRect/>
          </a:stretch>
        </p:blipFill>
        <p:spPr bwMode="auto">
          <a:xfrm>
            <a:off x="0" y="0"/>
            <a:ext cx="9144000" cy="430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ic.pics.livejournal.com/psmirnova/47465697/929563/929563_origina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844824"/>
            <a:ext cx="2790822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492500" y="3068638"/>
            <a:ext cx="5111750" cy="8620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Берегите  в себе человека…</a:t>
            </a:r>
            <a:r>
              <a:rPr lang="ru-RU" i="1" dirty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                                                            А.П.Чехов </a:t>
            </a:r>
          </a:p>
        </p:txBody>
      </p:sp>
      <p:pic>
        <p:nvPicPr>
          <p:cNvPr id="34822" name="Рисунок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425" y="6350"/>
            <a:ext cx="1474788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3" name="TextBox 2"/>
          <p:cNvSpPr txBox="1">
            <a:spLocks noChangeArrowheads="1"/>
          </p:cNvSpPr>
          <p:nvPr/>
        </p:nvSpPr>
        <p:spPr bwMode="auto">
          <a:xfrm>
            <a:off x="1763713" y="260350"/>
            <a:ext cx="50053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200" b="1">
                <a:solidFill>
                  <a:srgbClr val="002060"/>
                </a:solidFill>
              </a:rPr>
              <a:t>Государственное автономное образовательное учреждение дополнительного профессионального образования «Институт развития образования РТ»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mtClean="0"/>
              <a:t/>
            </a:r>
            <a:br>
              <a:rPr lang="ru-RU" smtClean="0"/>
            </a:br>
            <a:r>
              <a:rPr lang="ru-RU" sz="3600" b="1" smtClean="0"/>
              <a:t>Проективная методика </a:t>
            </a:r>
            <a:br>
              <a:rPr lang="ru-RU" sz="3600" b="1" smtClean="0"/>
            </a:br>
            <a:r>
              <a:rPr lang="ru-RU" sz="3600" b="1" smtClean="0"/>
              <a:t>«6 незавершенных отношений»</a:t>
            </a:r>
            <a:br>
              <a:rPr lang="ru-RU" sz="3600" b="1" smtClean="0"/>
            </a:br>
            <a:endParaRPr lang="ru-RU" sz="3600" b="1" smtClean="0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900113" y="1989138"/>
          <a:ext cx="7560840" cy="40324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162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0977" name="Freeform 11"/>
          <p:cNvSpPr>
            <a:spLocks/>
          </p:cNvSpPr>
          <p:nvPr/>
        </p:nvSpPr>
        <p:spPr bwMode="auto">
          <a:xfrm>
            <a:off x="1116013" y="2420938"/>
            <a:ext cx="2209800" cy="681037"/>
          </a:xfrm>
          <a:custGeom>
            <a:avLst/>
            <a:gdLst>
              <a:gd name="T0" fmla="*/ 0 w 1248"/>
              <a:gd name="T1" fmla="*/ 966273849 h 480"/>
              <a:gd name="T2" fmla="*/ 1805923373 w 1248"/>
              <a:gd name="T3" fmla="*/ 0 h 480"/>
              <a:gd name="T4" fmla="*/ 2147483647 w 1248"/>
              <a:gd name="T5" fmla="*/ 966273849 h 480"/>
              <a:gd name="T6" fmla="*/ 0 60000 65536"/>
              <a:gd name="T7" fmla="*/ 0 60000 65536"/>
              <a:gd name="T8" fmla="*/ 0 60000 65536"/>
              <a:gd name="T9" fmla="*/ 0 w 1248"/>
              <a:gd name="T10" fmla="*/ 0 h 480"/>
              <a:gd name="T11" fmla="*/ 1248 w 1248"/>
              <a:gd name="T12" fmla="*/ 480 h 4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480">
                <a:moveTo>
                  <a:pt x="0" y="480"/>
                </a:moveTo>
                <a:cubicBezTo>
                  <a:pt x="184" y="240"/>
                  <a:pt x="368" y="0"/>
                  <a:pt x="576" y="0"/>
                </a:cubicBezTo>
                <a:cubicBezTo>
                  <a:pt x="784" y="0"/>
                  <a:pt x="1016" y="240"/>
                  <a:pt x="1248" y="480"/>
                </a:cubicBezTo>
              </a:path>
            </a:pathLst>
          </a:custGeom>
          <a:noFill/>
          <a:ln w="28575" cap="sq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0978" name="Freeform 12"/>
          <p:cNvSpPr>
            <a:spLocks/>
          </p:cNvSpPr>
          <p:nvPr/>
        </p:nvSpPr>
        <p:spPr bwMode="auto">
          <a:xfrm>
            <a:off x="3708400" y="3141663"/>
            <a:ext cx="1943100" cy="647700"/>
          </a:xfrm>
          <a:custGeom>
            <a:avLst/>
            <a:gdLst>
              <a:gd name="T0" fmla="*/ 0 w 1392"/>
              <a:gd name="T1" fmla="*/ 0 h 344"/>
              <a:gd name="T2" fmla="*/ 1309425945 w 1392"/>
              <a:gd name="T3" fmla="*/ 1191159888 h 344"/>
              <a:gd name="T4" fmla="*/ 2147483647 w 1392"/>
              <a:gd name="T5" fmla="*/ 170166228 h 344"/>
              <a:gd name="T6" fmla="*/ 0 60000 65536"/>
              <a:gd name="T7" fmla="*/ 0 60000 65536"/>
              <a:gd name="T8" fmla="*/ 0 60000 65536"/>
              <a:gd name="T9" fmla="*/ 0 w 1392"/>
              <a:gd name="T10" fmla="*/ 0 h 344"/>
              <a:gd name="T11" fmla="*/ 1392 w 1392"/>
              <a:gd name="T12" fmla="*/ 344 h 3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92" h="344">
                <a:moveTo>
                  <a:pt x="0" y="0"/>
                </a:moveTo>
                <a:cubicBezTo>
                  <a:pt x="220" y="164"/>
                  <a:pt x="440" y="328"/>
                  <a:pt x="672" y="336"/>
                </a:cubicBezTo>
                <a:cubicBezTo>
                  <a:pt x="904" y="344"/>
                  <a:pt x="1272" y="96"/>
                  <a:pt x="1392" y="48"/>
                </a:cubicBezTo>
              </a:path>
            </a:pathLst>
          </a:custGeom>
          <a:noFill/>
          <a:ln w="28575" cap="sq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0979" name="Oval 13"/>
          <p:cNvSpPr>
            <a:spLocks noChangeArrowheads="1"/>
          </p:cNvSpPr>
          <p:nvPr/>
        </p:nvSpPr>
        <p:spPr bwMode="auto">
          <a:xfrm>
            <a:off x="6875463" y="2636838"/>
            <a:ext cx="914400" cy="914400"/>
          </a:xfrm>
          <a:prstGeom prst="ellipse">
            <a:avLst/>
          </a:prstGeom>
          <a:noFill/>
          <a:ln w="28575" cap="sq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80" name="Line 14"/>
          <p:cNvSpPr>
            <a:spLocks noChangeShapeType="1"/>
          </p:cNvSpPr>
          <p:nvPr/>
        </p:nvSpPr>
        <p:spPr bwMode="auto">
          <a:xfrm flipV="1">
            <a:off x="1403350" y="4508500"/>
            <a:ext cx="685800" cy="533400"/>
          </a:xfrm>
          <a:prstGeom prst="line">
            <a:avLst/>
          </a:prstGeom>
          <a:noFill/>
          <a:ln w="28575" cap="sq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0981" name="Line 15"/>
          <p:cNvSpPr>
            <a:spLocks noChangeShapeType="1"/>
          </p:cNvSpPr>
          <p:nvPr/>
        </p:nvSpPr>
        <p:spPr bwMode="auto">
          <a:xfrm>
            <a:off x="2124075" y="4508500"/>
            <a:ext cx="762000" cy="533400"/>
          </a:xfrm>
          <a:prstGeom prst="line">
            <a:avLst/>
          </a:prstGeom>
          <a:noFill/>
          <a:ln w="28575" cap="sq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0982" name="Line 16"/>
          <p:cNvSpPr>
            <a:spLocks noChangeShapeType="1"/>
          </p:cNvSpPr>
          <p:nvPr/>
        </p:nvSpPr>
        <p:spPr bwMode="auto">
          <a:xfrm flipV="1">
            <a:off x="3851275" y="4724400"/>
            <a:ext cx="1828800" cy="914400"/>
          </a:xfrm>
          <a:prstGeom prst="line">
            <a:avLst/>
          </a:prstGeom>
          <a:noFill/>
          <a:ln w="28575" cap="sq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0983" name="AutoShape 17"/>
          <p:cNvSpPr>
            <a:spLocks noChangeArrowheads="1"/>
          </p:cNvSpPr>
          <p:nvPr/>
        </p:nvSpPr>
        <p:spPr bwMode="auto">
          <a:xfrm>
            <a:off x="6659563" y="5373688"/>
            <a:ext cx="219075" cy="182562"/>
          </a:xfrm>
          <a:prstGeom prst="flowChartConnector">
            <a:avLst/>
          </a:prstGeom>
          <a:solidFill>
            <a:schemeClr val="bg2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00113" y="1989138"/>
          <a:ext cx="7560840" cy="40324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16224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Другие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 для меня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Я для других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Внутреннее «Я»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Семья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Карьера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Любовь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2000" name="Прямоугольник 3"/>
          <p:cNvSpPr>
            <a:spLocks noChangeArrowheads="1"/>
          </p:cNvSpPr>
          <p:nvPr/>
        </p:nvSpPr>
        <p:spPr bwMode="auto">
          <a:xfrm>
            <a:off x="1187450" y="260350"/>
            <a:ext cx="6624638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2060"/>
                </a:solidFill>
              </a:rPr>
              <a:t>Проективная методика </a:t>
            </a:r>
            <a:br>
              <a:rPr lang="ru-RU" sz="2800" b="1">
                <a:solidFill>
                  <a:srgbClr val="002060"/>
                </a:solidFill>
              </a:rPr>
            </a:br>
            <a:r>
              <a:rPr lang="ru-RU" sz="2800" b="1">
                <a:solidFill>
                  <a:srgbClr val="002060"/>
                </a:solidFill>
              </a:rPr>
              <a:t>«6 незавершенных отношений»</a:t>
            </a:r>
            <a:br>
              <a:rPr lang="ru-RU" sz="2800" b="1">
                <a:solidFill>
                  <a:srgbClr val="002060"/>
                </a:solidFill>
              </a:rPr>
            </a:br>
            <a:endParaRPr lang="ru-RU" sz="280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4"/>
          <p:cNvSpPr>
            <a:spLocks noChangeArrowheads="1"/>
          </p:cNvSpPr>
          <p:nvPr/>
        </p:nvSpPr>
        <p:spPr bwMode="auto">
          <a:xfrm>
            <a:off x="1219200" y="304800"/>
            <a:ext cx="7772400" cy="12065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ctr"/>
          <a:lstStyle/>
          <a:p>
            <a:pPr algn="ctr"/>
            <a:r>
              <a:rPr lang="ru-RU" sz="3200">
                <a:solidFill>
                  <a:schemeClr val="tx2"/>
                </a:solidFill>
                <a:latin typeface="Comic Sans MS" pitchFamily="66" charset="0"/>
              </a:rPr>
              <a:t>Модель логических уровней жизни человека</a:t>
            </a:r>
          </a:p>
        </p:txBody>
      </p:sp>
      <p:sp>
        <p:nvSpPr>
          <p:cNvPr id="65539" name="Rectangle 5"/>
          <p:cNvSpPr>
            <a:spLocks noChangeArrowheads="1"/>
          </p:cNvSpPr>
          <p:nvPr/>
        </p:nvSpPr>
        <p:spPr bwMode="auto">
          <a:xfrm>
            <a:off x="1331913" y="2133600"/>
            <a:ext cx="4114800" cy="3382963"/>
          </a:xfrm>
          <a:prstGeom prst="rect">
            <a:avLst/>
          </a:prstGeom>
          <a:solidFill>
            <a:srgbClr val="FAE0C0"/>
          </a:solidFill>
          <a:ln w="19050" cap="sq">
            <a:solidFill>
              <a:srgbClr val="0000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5540" name="Line 6"/>
          <p:cNvSpPr>
            <a:spLocks noChangeShapeType="1"/>
          </p:cNvSpPr>
          <p:nvPr/>
        </p:nvSpPr>
        <p:spPr bwMode="auto">
          <a:xfrm>
            <a:off x="1295400" y="2819400"/>
            <a:ext cx="4038600" cy="0"/>
          </a:xfrm>
          <a:prstGeom prst="line">
            <a:avLst/>
          </a:prstGeom>
          <a:noFill/>
          <a:ln w="15875" cap="sq">
            <a:solidFill>
              <a:srgbClr val="0000FF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5541" name="Line 7"/>
          <p:cNvSpPr>
            <a:spLocks noChangeShapeType="1"/>
          </p:cNvSpPr>
          <p:nvPr/>
        </p:nvSpPr>
        <p:spPr bwMode="auto">
          <a:xfrm>
            <a:off x="1258888" y="3573463"/>
            <a:ext cx="4114800" cy="0"/>
          </a:xfrm>
          <a:prstGeom prst="line">
            <a:avLst/>
          </a:prstGeom>
          <a:noFill/>
          <a:ln w="15875" cap="sq">
            <a:solidFill>
              <a:srgbClr val="0000FF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5542" name="Line 8"/>
          <p:cNvSpPr>
            <a:spLocks noChangeShapeType="1"/>
          </p:cNvSpPr>
          <p:nvPr/>
        </p:nvSpPr>
        <p:spPr bwMode="auto">
          <a:xfrm>
            <a:off x="1331913" y="4292600"/>
            <a:ext cx="4114800" cy="0"/>
          </a:xfrm>
          <a:prstGeom prst="line">
            <a:avLst/>
          </a:prstGeom>
          <a:noFill/>
          <a:ln w="15875" cap="sq">
            <a:solidFill>
              <a:srgbClr val="0000FF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5543" name="Line 9"/>
          <p:cNvSpPr>
            <a:spLocks noChangeShapeType="1"/>
          </p:cNvSpPr>
          <p:nvPr/>
        </p:nvSpPr>
        <p:spPr bwMode="auto">
          <a:xfrm>
            <a:off x="1403350" y="4941888"/>
            <a:ext cx="4032250" cy="0"/>
          </a:xfrm>
          <a:prstGeom prst="line">
            <a:avLst/>
          </a:prstGeom>
          <a:noFill/>
          <a:ln w="15875" cap="sq">
            <a:solidFill>
              <a:srgbClr val="0000FF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5544" name="Text Box 10"/>
          <p:cNvSpPr txBox="1">
            <a:spLocks noChangeArrowheads="1"/>
          </p:cNvSpPr>
          <p:nvPr/>
        </p:nvSpPr>
        <p:spPr bwMode="auto">
          <a:xfrm>
            <a:off x="1331913" y="4868863"/>
            <a:ext cx="4419600" cy="5794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000066"/>
                </a:solidFill>
                <a:latin typeface="Times New Roman" pitchFamily="18" charset="0"/>
              </a:rPr>
              <a:t>«Я»</a:t>
            </a:r>
            <a:r>
              <a:rPr lang="ru-RU" sz="3200">
                <a:solidFill>
                  <a:srgbClr val="000066"/>
                </a:solidFill>
                <a:latin typeface="Times New Roman" pitchFamily="18" charset="0"/>
              </a:rPr>
              <a:t> - </a:t>
            </a:r>
            <a:r>
              <a:rPr lang="ru-RU" sz="3200" b="1">
                <a:solidFill>
                  <a:srgbClr val="000066"/>
                </a:solidFill>
                <a:latin typeface="Times New Roman" pitchFamily="18" charset="0"/>
              </a:rPr>
              <a:t>идентичность</a:t>
            </a:r>
          </a:p>
        </p:txBody>
      </p:sp>
      <p:sp>
        <p:nvSpPr>
          <p:cNvPr id="65545" name="Text Box 11"/>
          <p:cNvSpPr txBox="1">
            <a:spLocks noChangeArrowheads="1"/>
          </p:cNvSpPr>
          <p:nvPr/>
        </p:nvSpPr>
        <p:spPr bwMode="auto">
          <a:xfrm>
            <a:off x="1763713" y="4292600"/>
            <a:ext cx="3200400" cy="5794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>
                <a:solidFill>
                  <a:srgbClr val="000066"/>
                </a:solidFill>
                <a:latin typeface="Times New Roman" pitchFamily="18" charset="0"/>
              </a:rPr>
              <a:t>Ценности</a:t>
            </a:r>
          </a:p>
        </p:txBody>
      </p:sp>
      <p:sp>
        <p:nvSpPr>
          <p:cNvPr id="65546" name="Text Box 12"/>
          <p:cNvSpPr txBox="1">
            <a:spLocks noChangeArrowheads="1"/>
          </p:cNvSpPr>
          <p:nvPr/>
        </p:nvSpPr>
        <p:spPr bwMode="auto">
          <a:xfrm>
            <a:off x="1908175" y="3644900"/>
            <a:ext cx="3124200" cy="5794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>
                <a:solidFill>
                  <a:srgbClr val="000066"/>
                </a:solidFill>
                <a:latin typeface="Times New Roman" pitchFamily="18" charset="0"/>
              </a:rPr>
              <a:t>Способности</a:t>
            </a:r>
          </a:p>
        </p:txBody>
      </p:sp>
      <p:sp>
        <p:nvSpPr>
          <p:cNvPr id="65547" name="Text Box 13"/>
          <p:cNvSpPr txBox="1">
            <a:spLocks noChangeArrowheads="1"/>
          </p:cNvSpPr>
          <p:nvPr/>
        </p:nvSpPr>
        <p:spPr bwMode="auto">
          <a:xfrm>
            <a:off x="1547813" y="2852738"/>
            <a:ext cx="3581400" cy="5794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>
                <a:solidFill>
                  <a:srgbClr val="000066"/>
                </a:solidFill>
                <a:latin typeface="Times New Roman" pitchFamily="18" charset="0"/>
              </a:rPr>
              <a:t>Действия</a:t>
            </a:r>
          </a:p>
        </p:txBody>
      </p:sp>
      <p:sp>
        <p:nvSpPr>
          <p:cNvPr id="65548" name="Text Box 14"/>
          <p:cNvSpPr txBox="1">
            <a:spLocks noChangeArrowheads="1"/>
          </p:cNvSpPr>
          <p:nvPr/>
        </p:nvSpPr>
        <p:spPr bwMode="auto">
          <a:xfrm>
            <a:off x="1763713" y="2133600"/>
            <a:ext cx="3352800" cy="5794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>
                <a:solidFill>
                  <a:srgbClr val="000066"/>
                </a:solidFill>
                <a:latin typeface="Times New Roman" pitchFamily="18" charset="0"/>
              </a:rPr>
              <a:t>Среда</a:t>
            </a:r>
          </a:p>
        </p:txBody>
      </p:sp>
      <p:sp>
        <p:nvSpPr>
          <p:cNvPr id="65549" name="Text Box 16"/>
          <p:cNvSpPr txBox="1">
            <a:spLocks noChangeArrowheads="1"/>
          </p:cNvSpPr>
          <p:nvPr/>
        </p:nvSpPr>
        <p:spPr bwMode="auto">
          <a:xfrm>
            <a:off x="5940425" y="3500438"/>
            <a:ext cx="2895600" cy="22272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>
                <a:solidFill>
                  <a:srgbClr val="000066"/>
                </a:solidFill>
                <a:latin typeface="Times New Roman" pitchFamily="18" charset="0"/>
              </a:rPr>
              <a:t>Идентичность – целостность, определенность и тождественность личности</a:t>
            </a:r>
          </a:p>
        </p:txBody>
      </p:sp>
      <p:sp>
        <p:nvSpPr>
          <p:cNvPr id="65550" name="Text Box 17"/>
          <p:cNvSpPr txBox="1">
            <a:spLocks noChangeArrowheads="1"/>
          </p:cNvSpPr>
          <p:nvPr/>
        </p:nvSpPr>
        <p:spPr bwMode="auto">
          <a:xfrm>
            <a:off x="900113" y="6021388"/>
            <a:ext cx="7848600" cy="519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1">
                <a:solidFill>
                  <a:srgbClr val="663300"/>
                </a:solidFill>
                <a:latin typeface="Times New Roman" pitchFamily="18" charset="0"/>
              </a:rPr>
              <a:t>Кто «Я» - задает определенность  нашу в мире</a:t>
            </a:r>
          </a:p>
        </p:txBody>
      </p:sp>
      <p:sp>
        <p:nvSpPr>
          <p:cNvPr id="65551" name="AutoShape 19"/>
          <p:cNvSpPr>
            <a:spLocks noChangeArrowheads="1"/>
          </p:cNvSpPr>
          <p:nvPr/>
        </p:nvSpPr>
        <p:spPr bwMode="auto">
          <a:xfrm>
            <a:off x="5724525" y="1700213"/>
            <a:ext cx="287338" cy="3816350"/>
          </a:xfrm>
          <a:prstGeom prst="upArrow">
            <a:avLst>
              <a:gd name="adj1" fmla="val 50000"/>
              <a:gd name="adj2" fmla="val 3320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УПРАЖНЕНИЕ «МОИ СМЫСЛЫ»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424936" cy="48574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Запишите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пожалуйста, вопросы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None/>
            </a:pPr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Что я даю жизни? (Творчество, работа, учеба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...)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Что я беру от жизни? (Ценности, переживания, опыт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...)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Моя позиция по отношению к судьбе. Как я отношусь к тому, как я живу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К чему я стремлюсь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Что я даю труду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 Что я беру у труда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Как я отношусь к труду?</a:t>
            </a:r>
          </a:p>
          <a:p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Запишите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пожалуйста, ответы на эти вопросы. У вас получится маленький трактат о поисках смыслов. 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Обсуждение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Впечатления</a:t>
            </a:r>
          </a:p>
          <a:p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0326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1483</TotalTime>
  <Words>2703</Words>
  <Application>Microsoft Office PowerPoint</Application>
  <PresentationFormat>Экран (4:3)</PresentationFormat>
  <Paragraphs>272</Paragraphs>
  <Slides>59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69" baseType="lpstr">
      <vt:lpstr>Arial</vt:lpstr>
      <vt:lpstr>Arial Black</vt:lpstr>
      <vt:lpstr>Baskerville Old Face</vt:lpstr>
      <vt:lpstr>Calibri</vt:lpstr>
      <vt:lpstr>Comic Sans MS</vt:lpstr>
      <vt:lpstr>Tahoma</vt:lpstr>
      <vt:lpstr>Times New Roman</vt:lpstr>
      <vt:lpstr>Verdana</vt:lpstr>
      <vt:lpstr>Wingdings</vt:lpstr>
      <vt:lpstr>Тема Office</vt:lpstr>
      <vt:lpstr>Психологический аспект формирования антикоррупционного мировоззрения и поведения</vt:lpstr>
      <vt:lpstr>   коррупция – только в ее последствиях правовая и экономическая проблема, а исходно – сугубо психологическая и общечеловеческая  Решетников М. Психология коррупции: утопия и антиутопия. СПб.: Восточно-Европейский институт психоанализа, 2008.    </vt:lpstr>
      <vt:lpstr>Кто Я?</vt:lpstr>
      <vt:lpstr>Презентация PowerPoint</vt:lpstr>
      <vt:lpstr>Презентация PowerPoint</vt:lpstr>
      <vt:lpstr> Проективная методика  «6 незавершенных отношений» </vt:lpstr>
      <vt:lpstr>Презентация PowerPoint</vt:lpstr>
      <vt:lpstr>Презентация PowerPoint</vt:lpstr>
      <vt:lpstr>УПРАЖНЕНИЕ «МОИ СМЫСЛЫ»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 Биологические причины</vt:lpstr>
      <vt:lpstr>Информационными воздействиями можно активизировать разные отделы и функции мозга</vt:lpstr>
      <vt:lpstr>   </vt:lpstr>
      <vt:lpstr>Презентация PowerPoint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Восстановление со-знания</vt:lpstr>
      <vt:lpstr>Социальные причины </vt:lpstr>
      <vt:lpstr>Презентация PowerPoint</vt:lpstr>
      <vt:lpstr>Презентация PowerPoint</vt:lpstr>
      <vt:lpstr>Презентация PowerPoint</vt:lpstr>
      <vt:lpstr> Зависимость</vt:lpstr>
      <vt:lpstr>О влиянии власти на личность</vt:lpstr>
      <vt:lpstr>Патогенез и клиника влияния власти</vt:lpstr>
      <vt:lpstr> Клиника зависимости от власти </vt:lpstr>
      <vt:lpstr>Наркологический подход к анализу зависимости от власти и денег</vt:lpstr>
      <vt:lpstr>1. Сходство зависимостей от ПАВ и власти по нецелевому применению</vt:lpstr>
      <vt:lpstr>2.Сходство субъективных «психотропных» эффекты наркотиков и власти (денег)</vt:lpstr>
      <vt:lpstr>3. Влечение к наркотику и власти  близки по качественным и количественным характеристикам</vt:lpstr>
      <vt:lpstr>4. Искажение восприятия реальности у зависимых от ПАВ и от власти  сходно по механизмам и результату </vt:lpstr>
      <vt:lpstr>5. Эгоцентризм и высокая самооценка в равной степени свойственны зависимым от пав и власти (денег)</vt:lpstr>
      <vt:lpstr>  6. Снижение (упрощение и укорочение) реакции на ПАВ или власть и деньги обусловливает необходимость повышения доз или должностей и доходов.   </vt:lpstr>
      <vt:lpstr>7. Специфическая солидарность, избирательная коммуникативность </vt:lpstr>
      <vt:lpstr>8. Синдром отмены или абстинентный синдром </vt:lpstr>
      <vt:lpstr>9. Моральная деградация </vt:lpstr>
      <vt:lpstr>Презентация PowerPoint</vt:lpstr>
      <vt:lpstr>Осознание сходства  причин, патогенеза, симптомов опьянения и отрезвления, абстиненции,  структурно-динамических проявлений зависимостей, их исходов, принципов профилактики, лечения и реабилитации зависимых    обусловливает необходимость  смены стратегий от противодействия отдельным веществам к стратегиям восстановления со-знания  для добровольного отказа от всех форм зависимостей </vt:lpstr>
      <vt:lpstr>Презентация PowerPoint</vt:lpstr>
      <vt:lpstr>Современная ноосферная парадигма развития общества</vt:lpstr>
      <vt:lpstr>Общечеловеческие ценности</vt:lpstr>
      <vt:lpstr>Презентация PowerPoint</vt:lpstr>
      <vt:lpstr>Наша концепция выхода из кризиса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ИНФОРМАЦИОННОЙ БЕЗОПАСНОСТИ </dc:title>
  <dc:creator>Анатолий</dc:creator>
  <cp:lastModifiedBy>Камиль Кадыров</cp:lastModifiedBy>
  <cp:revision>172</cp:revision>
  <dcterms:created xsi:type="dcterms:W3CDTF">2016-07-14T01:41:21Z</dcterms:created>
  <dcterms:modified xsi:type="dcterms:W3CDTF">2019-03-21T08:10:28Z</dcterms:modified>
</cp:coreProperties>
</file>